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</p:sldMasterIdLst>
  <p:sldIdLst>
    <p:sldId id="256" r:id="rId2"/>
    <p:sldId id="257" r:id="rId3"/>
    <p:sldId id="258" r:id="rId4"/>
  </p:sldIdLst>
  <p:sldSz cx="7772400" cy="10058400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2778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51054" y="3688082"/>
            <a:ext cx="5610383" cy="3318745"/>
          </a:xfrm>
        </p:spPr>
        <p:txBody>
          <a:bodyPr anchor="b">
            <a:normAutofit/>
          </a:bodyPr>
          <a:lstStyle>
            <a:lvl1pPr>
              <a:defRPr sz="459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51054" y="7006825"/>
            <a:ext cx="5610383" cy="1651882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88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77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658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54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431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331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7203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108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8"/>
          <p:cNvSpPr/>
          <p:nvPr/>
        </p:nvSpPr>
        <p:spPr bwMode="auto">
          <a:xfrm>
            <a:off x="-26961" y="6337699"/>
            <a:ext cx="1186152" cy="1146612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59834" y="6643327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063137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3421" y="915361"/>
            <a:ext cx="5600819" cy="187863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51053" y="3129280"/>
            <a:ext cx="5603187" cy="55405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92420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053" y="3042691"/>
            <a:ext cx="5603187" cy="2154240"/>
          </a:xfrm>
        </p:spPr>
        <p:txBody>
          <a:bodyPr anchor="b"/>
          <a:lstStyle>
            <a:lvl1pPr algn="l">
              <a:defRPr sz="3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51053" y="5252720"/>
            <a:ext cx="5603187" cy="1261920"/>
          </a:xfrm>
        </p:spPr>
        <p:txBody>
          <a:bodyPr anchor="t"/>
          <a:lstStyle>
            <a:lvl1pPr marL="0" indent="0" algn="l">
              <a:buNone/>
              <a:defRPr sz="1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8862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49" y="4644240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544" y="4758073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79567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51054" y="3133836"/>
            <a:ext cx="2717901" cy="552551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36711" y="3133836"/>
            <a:ext cx="2717529" cy="552551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544" y="1155416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37298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5549" y="3265718"/>
            <a:ext cx="2443407" cy="845184"/>
          </a:xfrm>
        </p:spPr>
        <p:txBody>
          <a:bodyPr anchor="b">
            <a:noAutofit/>
          </a:bodyPr>
          <a:lstStyle>
            <a:lvl1pPr marL="0" indent="0">
              <a:buNone/>
              <a:defRPr sz="2040" b="0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51053" y="4110903"/>
            <a:ext cx="2717902" cy="455503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7731" y="3260984"/>
            <a:ext cx="2442253" cy="845184"/>
          </a:xfrm>
        </p:spPr>
        <p:txBody>
          <a:bodyPr anchor="b">
            <a:noAutofit/>
          </a:bodyPr>
          <a:lstStyle>
            <a:lvl1pPr marL="0" indent="0">
              <a:buNone/>
              <a:defRPr sz="2040" b="0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33658" y="4106169"/>
            <a:ext cx="2716328" cy="455503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544" y="1155416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36403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3420" y="915361"/>
            <a:ext cx="5600820" cy="187863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6697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466174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053" y="654263"/>
            <a:ext cx="2235146" cy="1431924"/>
          </a:xfrm>
        </p:spPr>
        <p:txBody>
          <a:bodyPr anchor="b"/>
          <a:lstStyle>
            <a:lvl1pPr algn="l">
              <a:defRPr sz="17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1970" y="654264"/>
            <a:ext cx="3222270" cy="7941946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51053" y="2344632"/>
            <a:ext cx="2235146" cy="6251573"/>
          </a:xfrm>
        </p:spPr>
        <p:txBody>
          <a:bodyPr/>
          <a:lstStyle>
            <a:lvl1pPr marL="0" indent="0">
              <a:buNone/>
              <a:defRPr sz="1190"/>
            </a:lvl1pPr>
            <a:lvl2pPr marL="388620" indent="0">
              <a:buNone/>
              <a:defRPr sz="1020"/>
            </a:lvl2pPr>
            <a:lvl3pPr marL="777240" indent="0">
              <a:buNone/>
              <a:defRPr sz="850"/>
            </a:lvl3pPr>
            <a:lvl4pPr marL="1165860" indent="0">
              <a:buNone/>
              <a:defRPr sz="765"/>
            </a:lvl4pPr>
            <a:lvl5pPr marL="1554480" indent="0">
              <a:buNone/>
              <a:defRPr sz="765"/>
            </a:lvl5pPr>
            <a:lvl6pPr marL="1943100" indent="0">
              <a:buNone/>
              <a:defRPr sz="765"/>
            </a:lvl6pPr>
            <a:lvl7pPr marL="2331720" indent="0">
              <a:buNone/>
              <a:defRPr sz="765"/>
            </a:lvl7pPr>
            <a:lvl8pPr marL="2720340" indent="0">
              <a:buNone/>
              <a:defRPr sz="765"/>
            </a:lvl8pPr>
            <a:lvl9pPr marL="3108960" indent="0">
              <a:buNone/>
              <a:defRPr sz="76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532299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053" y="7040880"/>
            <a:ext cx="5603187" cy="831216"/>
          </a:xfrm>
        </p:spPr>
        <p:txBody>
          <a:bodyPr anchor="b">
            <a:normAutofit/>
          </a:bodyPr>
          <a:lstStyle>
            <a:lvl1pPr algn="l">
              <a:defRPr sz="204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651053" y="931282"/>
            <a:ext cx="5603187" cy="5653956"/>
          </a:xfrm>
        </p:spPr>
        <p:txBody>
          <a:bodyPr anchor="t">
            <a:normAutofit/>
          </a:bodyPr>
          <a:lstStyle>
            <a:lvl1pPr marL="0" indent="0" algn="ctr">
              <a:buNone/>
              <a:defRPr sz="1360"/>
            </a:lvl1pPr>
            <a:lvl2pPr marL="388620" indent="0">
              <a:buNone/>
              <a:defRPr sz="1360"/>
            </a:lvl2pPr>
            <a:lvl3pPr marL="777240" indent="0">
              <a:buNone/>
              <a:defRPr sz="1360"/>
            </a:lvl3pPr>
            <a:lvl4pPr marL="1165860" indent="0">
              <a:buNone/>
              <a:defRPr sz="1360"/>
            </a:lvl4pPr>
            <a:lvl5pPr marL="1554480" indent="0">
              <a:buNone/>
              <a:defRPr sz="1360"/>
            </a:lvl5pPr>
            <a:lvl6pPr marL="1943100" indent="0">
              <a:buNone/>
              <a:defRPr sz="1360"/>
            </a:lvl6pPr>
            <a:lvl7pPr marL="2331720" indent="0">
              <a:buNone/>
              <a:defRPr sz="1360"/>
            </a:lvl7pPr>
            <a:lvl8pPr marL="2720340" indent="0">
              <a:buNone/>
              <a:defRPr sz="1360"/>
            </a:lvl8pPr>
            <a:lvl9pPr marL="3108960" indent="0">
              <a:buNone/>
              <a:defRPr sz="136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51053" y="7872096"/>
            <a:ext cx="5603187" cy="724111"/>
          </a:xfrm>
        </p:spPr>
        <p:txBody>
          <a:bodyPr>
            <a:normAutofit/>
          </a:bodyPr>
          <a:lstStyle>
            <a:lvl1pPr marL="0" indent="0">
              <a:buNone/>
              <a:defRPr sz="1020"/>
            </a:lvl1pPr>
            <a:lvl2pPr marL="388620" indent="0">
              <a:buNone/>
              <a:defRPr sz="1020"/>
            </a:lvl2pPr>
            <a:lvl3pPr marL="777240" indent="0">
              <a:buNone/>
              <a:defRPr sz="850"/>
            </a:lvl3pPr>
            <a:lvl4pPr marL="1165860" indent="0">
              <a:buNone/>
              <a:defRPr sz="765"/>
            </a:lvl4pPr>
            <a:lvl5pPr marL="1554480" indent="0">
              <a:buNone/>
              <a:defRPr sz="765"/>
            </a:lvl5pPr>
            <a:lvl6pPr marL="1943100" indent="0">
              <a:buNone/>
              <a:defRPr sz="765"/>
            </a:lvl6pPr>
            <a:lvl7pPr marL="2331720" indent="0">
              <a:buNone/>
              <a:defRPr sz="765"/>
            </a:lvl7pPr>
            <a:lvl8pPr marL="2720340" indent="0">
              <a:buNone/>
              <a:defRPr sz="765"/>
            </a:lvl8pPr>
            <a:lvl9pPr marL="3108960" indent="0">
              <a:buNone/>
              <a:defRPr sz="76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7202302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4544" y="7308530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657322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053" y="894080"/>
            <a:ext cx="5603187" cy="4571659"/>
          </a:xfrm>
        </p:spPr>
        <p:txBody>
          <a:bodyPr anchor="ctr">
            <a:normAutofit/>
          </a:bodyPr>
          <a:lstStyle>
            <a:lvl1pPr algn="l">
              <a:defRPr sz="408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51053" y="6385934"/>
            <a:ext cx="5603187" cy="2281934"/>
          </a:xfrm>
        </p:spPr>
        <p:txBody>
          <a:bodyPr anchor="ctr">
            <a:normAutofit/>
          </a:bodyPr>
          <a:lstStyle>
            <a:lvl1pPr marL="0" indent="0" algn="l">
              <a:buNone/>
              <a:defRPr sz="153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8862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4644240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544" y="4758073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474003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9905" y="894080"/>
            <a:ext cx="5193149" cy="4246880"/>
          </a:xfrm>
        </p:spPr>
        <p:txBody>
          <a:bodyPr anchor="ctr">
            <a:normAutofit/>
          </a:bodyPr>
          <a:lstStyle>
            <a:lvl1pPr algn="l">
              <a:defRPr sz="408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053576" y="5140960"/>
            <a:ext cx="4805805" cy="5588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36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88620" indent="0">
              <a:buFontTx/>
              <a:buNone/>
              <a:defRPr/>
            </a:lvl2pPr>
            <a:lvl3pPr marL="777240" indent="0">
              <a:buFontTx/>
              <a:buNone/>
              <a:defRPr/>
            </a:lvl3pPr>
            <a:lvl4pPr marL="1165860" indent="0">
              <a:buFontTx/>
              <a:buNone/>
              <a:defRPr/>
            </a:lvl4pPr>
            <a:lvl5pPr marL="155448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51053" y="6385934"/>
            <a:ext cx="5603187" cy="2281934"/>
          </a:xfrm>
        </p:spPr>
        <p:txBody>
          <a:bodyPr anchor="ctr">
            <a:normAutofit/>
          </a:bodyPr>
          <a:lstStyle>
            <a:lvl1pPr marL="0" indent="0" algn="l">
              <a:buNone/>
              <a:defRPr sz="153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8862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49" y="4644240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544" y="4758073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  <p:sp>
        <p:nvSpPr>
          <p:cNvPr id="14" name="TextBox 13"/>
          <p:cNvSpPr txBox="1"/>
          <p:nvPr/>
        </p:nvSpPr>
        <p:spPr>
          <a:xfrm>
            <a:off x="1537069" y="950408"/>
            <a:ext cx="388721" cy="857671"/>
          </a:xfrm>
          <a:prstGeom prst="rect">
            <a:avLst/>
          </a:prstGeom>
        </p:spPr>
        <p:txBody>
          <a:bodyPr vert="horz" lIns="77724" tIns="38862" rIns="77724" bIns="38862" rtlCol="0" anchor="ctr">
            <a:noAutofit/>
          </a:bodyPr>
          <a:lstStyle/>
          <a:p>
            <a:pPr lvl="0"/>
            <a:r>
              <a:rPr lang="en-US" sz="68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44104" y="4261116"/>
            <a:ext cx="388721" cy="857671"/>
          </a:xfrm>
          <a:prstGeom prst="rect">
            <a:avLst/>
          </a:prstGeom>
        </p:spPr>
        <p:txBody>
          <a:bodyPr vert="horz" lIns="77724" tIns="38862" rIns="77724" bIns="38862" rtlCol="0" anchor="ctr">
            <a:noAutofit/>
          </a:bodyPr>
          <a:lstStyle/>
          <a:p>
            <a:pPr lvl="0"/>
            <a:r>
              <a:rPr lang="en-US" sz="68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55343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053" y="3576322"/>
            <a:ext cx="5603187" cy="3996439"/>
          </a:xfrm>
        </p:spPr>
        <p:txBody>
          <a:bodyPr anchor="b">
            <a:normAutofit/>
          </a:bodyPr>
          <a:lstStyle>
            <a:lvl1pPr algn="l">
              <a:defRPr sz="408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51053" y="7599680"/>
            <a:ext cx="5603187" cy="10701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49" y="7202302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4544" y="7308530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44562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859905" y="894080"/>
            <a:ext cx="5193149" cy="4246880"/>
          </a:xfrm>
        </p:spPr>
        <p:txBody>
          <a:bodyPr anchor="ctr">
            <a:normAutofit/>
          </a:bodyPr>
          <a:lstStyle>
            <a:lvl1pPr algn="l">
              <a:defRPr sz="408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51053" y="6370320"/>
            <a:ext cx="5685048" cy="122936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040">
                <a:solidFill>
                  <a:schemeClr val="accent1"/>
                </a:solidFill>
              </a:defRPr>
            </a:lvl1pPr>
            <a:lvl2pPr marL="388620" indent="0">
              <a:buFontTx/>
              <a:buNone/>
              <a:defRPr/>
            </a:lvl2pPr>
            <a:lvl3pPr marL="777240" indent="0">
              <a:buFontTx/>
              <a:buNone/>
              <a:defRPr/>
            </a:lvl3pPr>
            <a:lvl4pPr marL="1165860" indent="0">
              <a:buFontTx/>
              <a:buNone/>
              <a:defRPr/>
            </a:lvl4pPr>
            <a:lvl5pPr marL="155448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51053" y="7599680"/>
            <a:ext cx="5685048" cy="10701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49" y="7202302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4544" y="7308530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  <p:sp>
        <p:nvSpPr>
          <p:cNvPr id="11" name="TextBox 10"/>
          <p:cNvSpPr txBox="1"/>
          <p:nvPr/>
        </p:nvSpPr>
        <p:spPr>
          <a:xfrm>
            <a:off x="1537069" y="950408"/>
            <a:ext cx="388721" cy="857671"/>
          </a:xfrm>
          <a:prstGeom prst="rect">
            <a:avLst/>
          </a:prstGeom>
        </p:spPr>
        <p:txBody>
          <a:bodyPr vert="horz" lIns="77724" tIns="38862" rIns="77724" bIns="38862" rtlCol="0" anchor="ctr">
            <a:noAutofit/>
          </a:bodyPr>
          <a:lstStyle/>
          <a:p>
            <a:pPr lvl="0"/>
            <a:r>
              <a:rPr lang="en-US" sz="68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944104" y="4261116"/>
            <a:ext cx="388721" cy="857671"/>
          </a:xfrm>
          <a:prstGeom prst="rect">
            <a:avLst/>
          </a:prstGeom>
        </p:spPr>
        <p:txBody>
          <a:bodyPr vert="horz" lIns="77724" tIns="38862" rIns="77724" bIns="38862" rtlCol="0" anchor="ctr">
            <a:noAutofit/>
          </a:bodyPr>
          <a:lstStyle/>
          <a:p>
            <a:pPr lvl="0"/>
            <a:r>
              <a:rPr lang="en-US" sz="68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033826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054" y="920197"/>
            <a:ext cx="5603186" cy="4224029"/>
          </a:xfrm>
        </p:spPr>
        <p:txBody>
          <a:bodyPr anchor="ctr">
            <a:normAutofit/>
          </a:bodyPr>
          <a:lstStyle>
            <a:lvl1pPr algn="l">
              <a:defRPr sz="408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51053" y="6370320"/>
            <a:ext cx="5603187" cy="122936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040">
                <a:solidFill>
                  <a:schemeClr val="accent1"/>
                </a:solidFill>
              </a:defRPr>
            </a:lvl1pPr>
            <a:lvl2pPr marL="388620" indent="0">
              <a:buFontTx/>
              <a:buNone/>
              <a:defRPr/>
            </a:lvl2pPr>
            <a:lvl3pPr marL="777240" indent="0">
              <a:buFontTx/>
              <a:buNone/>
              <a:defRPr/>
            </a:lvl3pPr>
            <a:lvl4pPr marL="1165860" indent="0">
              <a:buFontTx/>
              <a:buNone/>
              <a:defRPr/>
            </a:lvl4pPr>
            <a:lvl5pPr marL="155448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51053" y="7599680"/>
            <a:ext cx="5603187" cy="10701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7202302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4544" y="7308530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575700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577918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846755" y="920196"/>
            <a:ext cx="1407712" cy="7749598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51054" y="920196"/>
            <a:ext cx="4008896" cy="774959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43262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335280"/>
            <a:ext cx="1684020" cy="9736654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17358" y="418"/>
            <a:ext cx="1659431" cy="10051020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55448" cy="100584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53420" y="915361"/>
            <a:ext cx="5600820" cy="187863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51053" y="3129280"/>
            <a:ext cx="5603187" cy="56997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6540" y="8998132"/>
            <a:ext cx="651423" cy="5429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51053" y="8999187"/>
            <a:ext cx="485901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434544" y="1155416"/>
            <a:ext cx="497231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00">
                <a:solidFill>
                  <a:srgbClr val="FEFFFF"/>
                </a:solidFill>
              </a:defRPr>
            </a:lvl1pPr>
          </a:lstStyle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1773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  <p:sldLayoutId id="2147483682" r:id="rId16"/>
  </p:sldLayoutIdLst>
  <p:txStyles>
    <p:titleStyle>
      <a:lvl1pPr algn="l" defTabSz="388620" rtl="0" eaLnBrk="1" latinLnBrk="0" hangingPunct="1">
        <a:spcBef>
          <a:spcPct val="0"/>
        </a:spcBef>
        <a:buNone/>
        <a:defRPr sz="306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91465" indent="-291465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53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31508" indent="-242888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36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7155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19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36017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74879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13741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52603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91465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30327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321056"/>
            <a:ext cx="5971540" cy="90614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1420"/>
              </a:lnSpc>
              <a:spcBef>
                <a:spcPts val="100"/>
              </a:spcBef>
            </a:pPr>
            <a:r>
              <a:rPr sz="1200" b="1" spc="80" dirty="0">
                <a:latin typeface="Cambria"/>
                <a:cs typeface="Cambria"/>
              </a:rPr>
              <a:t>Unit:</a:t>
            </a:r>
            <a:r>
              <a:rPr sz="1200" b="1" spc="95" dirty="0">
                <a:latin typeface="Cambria"/>
                <a:cs typeface="Cambria"/>
              </a:rPr>
              <a:t> </a:t>
            </a:r>
            <a:r>
              <a:rPr sz="1200" b="1" spc="80" dirty="0">
                <a:latin typeface="Cambria"/>
                <a:cs typeface="Cambria"/>
              </a:rPr>
              <a:t>4</a:t>
            </a:r>
            <a:endParaRPr sz="1200">
              <a:latin typeface="Cambria"/>
              <a:cs typeface="Cambria"/>
            </a:endParaRPr>
          </a:p>
          <a:p>
            <a:pPr marL="1922145" marR="1915795" algn="ctr">
              <a:lnSpc>
                <a:spcPts val="1420"/>
              </a:lnSpc>
              <a:spcBef>
                <a:spcPts val="45"/>
              </a:spcBef>
            </a:pPr>
            <a:r>
              <a:rPr sz="1200" b="1" spc="80" dirty="0">
                <a:latin typeface="Cambria"/>
                <a:cs typeface="Cambria"/>
              </a:rPr>
              <a:t>Input-Output</a:t>
            </a:r>
            <a:r>
              <a:rPr sz="1200" b="1" spc="85" dirty="0">
                <a:latin typeface="Cambria"/>
                <a:cs typeface="Cambria"/>
              </a:rPr>
              <a:t> </a:t>
            </a:r>
            <a:r>
              <a:rPr sz="1200" b="1" spc="70" dirty="0">
                <a:latin typeface="Cambria"/>
                <a:cs typeface="Cambria"/>
              </a:rPr>
              <a:t>Organization </a:t>
            </a:r>
            <a:r>
              <a:rPr sz="1200" b="1" spc="-250" dirty="0">
                <a:latin typeface="Cambria"/>
                <a:cs typeface="Cambria"/>
              </a:rPr>
              <a:t> </a:t>
            </a:r>
            <a:r>
              <a:rPr sz="1200" b="1" spc="65" dirty="0">
                <a:latin typeface="Cambria"/>
                <a:cs typeface="Cambria"/>
              </a:rPr>
              <a:t>Lecture-4</a:t>
            </a:r>
            <a:endParaRPr sz="1200">
              <a:latin typeface="Cambria"/>
              <a:cs typeface="Cambria"/>
            </a:endParaRPr>
          </a:p>
          <a:p>
            <a:pPr algn="ctr">
              <a:lnSpc>
                <a:spcPts val="1355"/>
              </a:lnSpc>
            </a:pPr>
            <a:r>
              <a:rPr sz="1200" b="1" spc="50" dirty="0">
                <a:latin typeface="Cambria"/>
                <a:cs typeface="Cambria"/>
              </a:rPr>
              <a:t>Priority</a:t>
            </a:r>
            <a:r>
              <a:rPr sz="1200" b="1" spc="100" dirty="0">
                <a:latin typeface="Cambria"/>
                <a:cs typeface="Cambria"/>
              </a:rPr>
              <a:t> </a:t>
            </a:r>
            <a:r>
              <a:rPr sz="1200" b="1" spc="60" dirty="0">
                <a:latin typeface="Cambria"/>
                <a:cs typeface="Cambria"/>
              </a:rPr>
              <a:t>Interrupt</a:t>
            </a:r>
            <a:endParaRPr sz="12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00">
              <a:latin typeface="Cambria"/>
              <a:cs typeface="Cambria"/>
            </a:endParaRPr>
          </a:p>
          <a:p>
            <a:pPr marL="12700" marR="5080" algn="just">
              <a:lnSpc>
                <a:spcPct val="97700"/>
              </a:lnSpc>
              <a:spcBef>
                <a:spcPts val="5"/>
              </a:spcBef>
            </a:pPr>
            <a:r>
              <a:rPr sz="1200" spc="75" dirty="0">
                <a:latin typeface="Cambria"/>
                <a:cs typeface="Cambria"/>
              </a:rPr>
              <a:t>In </a:t>
            </a:r>
            <a:r>
              <a:rPr sz="1200" spc="110" dirty="0">
                <a:latin typeface="Cambria"/>
                <a:cs typeface="Cambria"/>
              </a:rPr>
              <a:t>a </a:t>
            </a:r>
            <a:r>
              <a:rPr sz="1200" spc="60" dirty="0">
                <a:latin typeface="Cambria"/>
                <a:cs typeface="Cambria"/>
              </a:rPr>
              <a:t>typical </a:t>
            </a:r>
            <a:r>
              <a:rPr sz="1200" spc="70" dirty="0">
                <a:latin typeface="Cambria"/>
                <a:cs typeface="Cambria"/>
              </a:rPr>
              <a:t>application, </a:t>
            </a:r>
            <a:r>
              <a:rPr sz="1200" spc="110" dirty="0">
                <a:latin typeface="Cambria"/>
                <a:cs typeface="Cambria"/>
              </a:rPr>
              <a:t>a </a:t>
            </a:r>
            <a:r>
              <a:rPr sz="1200" spc="85" dirty="0">
                <a:latin typeface="Cambria"/>
                <a:cs typeface="Cambria"/>
              </a:rPr>
              <a:t>number </a:t>
            </a:r>
            <a:r>
              <a:rPr sz="1200" spc="25" dirty="0">
                <a:latin typeface="Cambria"/>
                <a:cs typeface="Cambria"/>
              </a:rPr>
              <a:t>of </a:t>
            </a:r>
            <a:r>
              <a:rPr sz="1200" spc="110" dirty="0">
                <a:latin typeface="Cambria"/>
                <a:cs typeface="Cambria"/>
              </a:rPr>
              <a:t>I/O </a:t>
            </a:r>
            <a:r>
              <a:rPr sz="1200" spc="50" dirty="0">
                <a:latin typeface="Cambria"/>
                <a:cs typeface="Cambria"/>
              </a:rPr>
              <a:t>devices </a:t>
            </a:r>
            <a:r>
              <a:rPr sz="1200" spc="55" dirty="0">
                <a:latin typeface="Cambria"/>
                <a:cs typeface="Cambria"/>
              </a:rPr>
              <a:t>are </a:t>
            </a:r>
            <a:r>
              <a:rPr sz="1200" spc="80" dirty="0">
                <a:latin typeface="Cambria"/>
                <a:cs typeface="Cambria"/>
              </a:rPr>
              <a:t>attached </a:t>
            </a:r>
            <a:r>
              <a:rPr sz="1200" spc="40" dirty="0">
                <a:latin typeface="Cambria"/>
                <a:cs typeface="Cambria"/>
              </a:rPr>
              <a:t>to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80" dirty="0">
                <a:latin typeface="Cambria"/>
                <a:cs typeface="Cambria"/>
              </a:rPr>
              <a:t>computer, </a:t>
            </a:r>
            <a:r>
              <a:rPr sz="1200" spc="85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with </a:t>
            </a:r>
            <a:r>
              <a:rPr sz="1200" spc="90" dirty="0">
                <a:latin typeface="Cambria"/>
                <a:cs typeface="Cambria"/>
              </a:rPr>
              <a:t>each </a:t>
            </a:r>
            <a:r>
              <a:rPr sz="1200" spc="45" dirty="0">
                <a:latin typeface="Cambria"/>
                <a:cs typeface="Cambria"/>
              </a:rPr>
              <a:t>device</a:t>
            </a:r>
            <a:r>
              <a:rPr sz="1200" spc="5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being </a:t>
            </a:r>
            <a:r>
              <a:rPr sz="1200" spc="60" dirty="0">
                <a:latin typeface="Cambria"/>
                <a:cs typeface="Cambria"/>
              </a:rPr>
              <a:t>able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45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originate  </a:t>
            </a:r>
            <a:r>
              <a:rPr sz="1200" spc="110" dirty="0">
                <a:latin typeface="Cambria"/>
                <a:cs typeface="Cambria"/>
              </a:rPr>
              <a:t>an </a:t>
            </a:r>
            <a:r>
              <a:rPr sz="1200" spc="60" dirty="0">
                <a:latin typeface="Cambria"/>
                <a:cs typeface="Cambria"/>
              </a:rPr>
              <a:t>interrupt </a:t>
            </a:r>
            <a:r>
              <a:rPr sz="1200" spc="75" dirty="0">
                <a:latin typeface="Cambria"/>
                <a:cs typeface="Cambria"/>
              </a:rPr>
              <a:t>request. </a:t>
            </a:r>
            <a:r>
              <a:rPr sz="1200" spc="60" dirty="0">
                <a:latin typeface="Cambria"/>
                <a:cs typeface="Cambria"/>
              </a:rPr>
              <a:t>The </a:t>
            </a:r>
            <a:r>
              <a:rPr sz="1200" spc="45" dirty="0">
                <a:latin typeface="Cambria"/>
                <a:cs typeface="Cambria"/>
              </a:rPr>
              <a:t>first  </a:t>
            </a:r>
            <a:r>
              <a:rPr sz="1200" spc="95" dirty="0">
                <a:latin typeface="Cambria"/>
                <a:cs typeface="Cambria"/>
              </a:rPr>
              <a:t>task </a:t>
            </a:r>
            <a:r>
              <a:rPr sz="1200" spc="20" dirty="0">
                <a:latin typeface="Cambria"/>
                <a:cs typeface="Cambria"/>
              </a:rPr>
              <a:t>of </a:t>
            </a:r>
            <a:r>
              <a:rPr sz="1200" spc="2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60" dirty="0">
                <a:latin typeface="Cambria"/>
                <a:cs typeface="Cambria"/>
              </a:rPr>
              <a:t>interrupt </a:t>
            </a:r>
            <a:r>
              <a:rPr sz="1200" spc="75" dirty="0">
                <a:latin typeface="Cambria"/>
                <a:cs typeface="Cambria"/>
              </a:rPr>
              <a:t>system </a:t>
            </a:r>
            <a:r>
              <a:rPr sz="1200" spc="65" dirty="0">
                <a:latin typeface="Cambria"/>
                <a:cs typeface="Cambria"/>
              </a:rPr>
              <a:t>is </a:t>
            </a:r>
            <a:r>
              <a:rPr sz="1200" spc="40" dirty="0">
                <a:latin typeface="Cambria"/>
                <a:cs typeface="Cambria"/>
              </a:rPr>
              <a:t>to </a:t>
            </a:r>
            <a:r>
              <a:rPr sz="1200" spc="50" dirty="0">
                <a:latin typeface="Cambria"/>
                <a:cs typeface="Cambria"/>
              </a:rPr>
              <a:t>identify </a:t>
            </a:r>
            <a:r>
              <a:rPr sz="1200" spc="70" dirty="0">
                <a:latin typeface="Cambria"/>
                <a:cs typeface="Cambria"/>
              </a:rPr>
              <a:t>the source </a:t>
            </a:r>
            <a:r>
              <a:rPr sz="1200" spc="25" dirty="0">
                <a:latin typeface="Cambria"/>
                <a:cs typeface="Cambria"/>
              </a:rPr>
              <a:t>of </a:t>
            </a:r>
            <a:r>
              <a:rPr sz="1200" spc="70" dirty="0">
                <a:latin typeface="Cambria"/>
                <a:cs typeface="Cambria"/>
              </a:rPr>
              <a:t>the interrupt. </a:t>
            </a:r>
            <a:r>
              <a:rPr sz="1200" spc="45" dirty="0">
                <a:latin typeface="Cambria"/>
                <a:cs typeface="Cambria"/>
              </a:rPr>
              <a:t>There </a:t>
            </a:r>
            <a:r>
              <a:rPr sz="1200" spc="65" dirty="0">
                <a:solidFill>
                  <a:srgbClr val="C00000"/>
                </a:solidFill>
                <a:latin typeface="Cambria"/>
                <a:cs typeface="Cambria"/>
              </a:rPr>
              <a:t>is also 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the </a:t>
            </a:r>
            <a:r>
              <a:rPr sz="1200" spc="7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50" dirty="0">
                <a:solidFill>
                  <a:srgbClr val="C00000"/>
                </a:solidFill>
                <a:latin typeface="Cambria"/>
                <a:cs typeface="Cambria"/>
              </a:rPr>
              <a:t>possibility </a:t>
            </a:r>
            <a:r>
              <a:rPr sz="1200" spc="85" dirty="0">
                <a:solidFill>
                  <a:srgbClr val="C00000"/>
                </a:solidFill>
                <a:latin typeface="Cambria"/>
                <a:cs typeface="Cambria"/>
              </a:rPr>
              <a:t>that </a:t>
            </a:r>
            <a:r>
              <a:rPr sz="1200" spc="50" dirty="0">
                <a:solidFill>
                  <a:srgbClr val="C00000"/>
                </a:solidFill>
                <a:latin typeface="Cambria"/>
                <a:cs typeface="Cambria"/>
              </a:rPr>
              <a:t>several </a:t>
            </a:r>
            <a:r>
              <a:rPr sz="1200" spc="80" dirty="0">
                <a:solidFill>
                  <a:srgbClr val="C00000"/>
                </a:solidFill>
                <a:latin typeface="Cambria"/>
                <a:cs typeface="Cambria"/>
              </a:rPr>
              <a:t>sources </a:t>
            </a:r>
            <a:r>
              <a:rPr sz="1200" spc="25" dirty="0">
                <a:solidFill>
                  <a:srgbClr val="C00000"/>
                </a:solidFill>
                <a:latin typeface="Cambria"/>
                <a:cs typeface="Cambria"/>
              </a:rPr>
              <a:t>will </a:t>
            </a:r>
            <a:r>
              <a:rPr sz="1200" spc="65" dirty="0">
                <a:solidFill>
                  <a:srgbClr val="C00000"/>
                </a:solidFill>
                <a:latin typeface="Cambria"/>
                <a:cs typeface="Cambria"/>
              </a:rPr>
              <a:t>request </a:t>
            </a:r>
            <a:r>
              <a:rPr sz="1200" spc="50" dirty="0">
                <a:solidFill>
                  <a:srgbClr val="C00000"/>
                </a:solidFill>
                <a:latin typeface="Cambria"/>
                <a:cs typeface="Cambria"/>
              </a:rPr>
              <a:t>service </a:t>
            </a:r>
            <a:r>
              <a:rPr sz="1200" spc="85" dirty="0">
                <a:solidFill>
                  <a:srgbClr val="C00000"/>
                </a:solidFill>
                <a:latin typeface="Cambria"/>
                <a:cs typeface="Cambria"/>
              </a:rPr>
              <a:t>simultaneously. </a:t>
            </a:r>
            <a:r>
              <a:rPr sz="1200" spc="75" dirty="0">
                <a:solidFill>
                  <a:srgbClr val="C00000"/>
                </a:solidFill>
                <a:latin typeface="Cambria"/>
                <a:cs typeface="Cambria"/>
              </a:rPr>
              <a:t>In this </a:t>
            </a:r>
            <a:r>
              <a:rPr sz="1200" spc="85" dirty="0">
                <a:solidFill>
                  <a:srgbClr val="C00000"/>
                </a:solidFill>
                <a:latin typeface="Cambria"/>
                <a:cs typeface="Cambria"/>
              </a:rPr>
              <a:t>case </a:t>
            </a:r>
            <a:r>
              <a:rPr sz="1200" spc="9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the</a:t>
            </a:r>
            <a:r>
              <a:rPr sz="1200" spc="12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75" dirty="0">
                <a:solidFill>
                  <a:srgbClr val="C00000"/>
                </a:solidFill>
                <a:latin typeface="Cambria"/>
                <a:cs typeface="Cambria"/>
              </a:rPr>
              <a:t>system</a:t>
            </a:r>
            <a:r>
              <a:rPr sz="1200" spc="110" dirty="0">
                <a:solidFill>
                  <a:srgbClr val="C00000"/>
                </a:solidFill>
                <a:latin typeface="Cambria"/>
                <a:cs typeface="Cambria"/>
              </a:rPr>
              <a:t> must</a:t>
            </a:r>
            <a:r>
              <a:rPr sz="1200" spc="114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65" dirty="0">
                <a:solidFill>
                  <a:srgbClr val="C00000"/>
                </a:solidFill>
                <a:latin typeface="Cambria"/>
                <a:cs typeface="Cambria"/>
              </a:rPr>
              <a:t>also</a:t>
            </a:r>
            <a:r>
              <a:rPr sz="1200" spc="114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55" dirty="0">
                <a:solidFill>
                  <a:srgbClr val="C00000"/>
                </a:solidFill>
                <a:latin typeface="Cambria"/>
                <a:cs typeface="Cambria"/>
              </a:rPr>
              <a:t>decide</a:t>
            </a:r>
            <a:r>
              <a:rPr sz="1200" spc="114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75" dirty="0">
                <a:solidFill>
                  <a:srgbClr val="C00000"/>
                </a:solidFill>
                <a:latin typeface="Cambria"/>
                <a:cs typeface="Cambria"/>
              </a:rPr>
              <a:t>which</a:t>
            </a:r>
            <a:r>
              <a:rPr sz="1200" spc="12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45" dirty="0">
                <a:solidFill>
                  <a:srgbClr val="C00000"/>
                </a:solidFill>
                <a:latin typeface="Cambria"/>
                <a:cs typeface="Cambria"/>
              </a:rPr>
              <a:t>device</a:t>
            </a:r>
            <a:r>
              <a:rPr sz="1200" spc="114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40" dirty="0">
                <a:solidFill>
                  <a:srgbClr val="C00000"/>
                </a:solidFill>
                <a:latin typeface="Cambria"/>
                <a:cs typeface="Cambria"/>
              </a:rPr>
              <a:t>to</a:t>
            </a:r>
            <a:r>
              <a:rPr sz="1200" spc="12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50" dirty="0">
                <a:solidFill>
                  <a:srgbClr val="C00000"/>
                </a:solidFill>
                <a:latin typeface="Cambria"/>
                <a:cs typeface="Cambria"/>
              </a:rPr>
              <a:t>service</a:t>
            </a:r>
            <a:r>
              <a:rPr sz="1200" spc="114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60" dirty="0">
                <a:solidFill>
                  <a:srgbClr val="C00000"/>
                </a:solidFill>
                <a:latin typeface="Cambria"/>
                <a:cs typeface="Cambria"/>
              </a:rPr>
              <a:t>first</a:t>
            </a:r>
            <a:r>
              <a:rPr sz="1200" spc="60" dirty="0">
                <a:latin typeface="Cambria"/>
                <a:cs typeface="Cambria"/>
              </a:rPr>
              <a:t>.</a:t>
            </a:r>
            <a:endParaRPr sz="12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50">
              <a:latin typeface="Cambria"/>
              <a:cs typeface="Cambria"/>
            </a:endParaRPr>
          </a:p>
          <a:p>
            <a:pPr marL="12700" algn="just">
              <a:lnSpc>
                <a:spcPct val="100000"/>
              </a:lnSpc>
            </a:pPr>
            <a:r>
              <a:rPr sz="1200" b="1" spc="50" dirty="0">
                <a:latin typeface="Cambria"/>
                <a:cs typeface="Cambria"/>
              </a:rPr>
              <a:t>Priority</a:t>
            </a:r>
            <a:r>
              <a:rPr sz="1200" b="1" spc="110" dirty="0">
                <a:latin typeface="Cambria"/>
                <a:cs typeface="Cambria"/>
              </a:rPr>
              <a:t> </a:t>
            </a:r>
            <a:r>
              <a:rPr sz="1200" b="1" spc="60" dirty="0">
                <a:latin typeface="Cambria"/>
                <a:cs typeface="Cambria"/>
              </a:rPr>
              <a:t>Interrupt:</a:t>
            </a:r>
            <a:endParaRPr sz="1200">
              <a:latin typeface="Cambria"/>
              <a:cs typeface="Cambria"/>
            </a:endParaRPr>
          </a:p>
          <a:p>
            <a:pPr marL="469265" marR="6350" indent="-228600" algn="just">
              <a:lnSpc>
                <a:spcPct val="97900"/>
              </a:lnSpc>
              <a:spcBef>
                <a:spcPts val="80"/>
              </a:spcBef>
              <a:buFont typeface="Symbol"/>
              <a:buChar char=""/>
              <a:tabLst>
                <a:tab pos="469900" algn="l"/>
              </a:tabLst>
            </a:pPr>
            <a:r>
              <a:rPr sz="1200" spc="65" dirty="0">
                <a:latin typeface="Cambria"/>
                <a:cs typeface="Cambria"/>
              </a:rPr>
              <a:t>A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35" dirty="0">
                <a:solidFill>
                  <a:srgbClr val="00AF50"/>
                </a:solidFill>
                <a:latin typeface="Cambria"/>
                <a:cs typeface="Cambria"/>
              </a:rPr>
              <a:t>priority</a:t>
            </a:r>
            <a:r>
              <a:rPr sz="1200" spc="40" dirty="0">
                <a:solidFill>
                  <a:srgbClr val="00AF50"/>
                </a:solidFill>
                <a:latin typeface="Cambria"/>
                <a:cs typeface="Cambria"/>
              </a:rPr>
              <a:t> </a:t>
            </a:r>
            <a:r>
              <a:rPr sz="1200" spc="60" dirty="0">
                <a:solidFill>
                  <a:srgbClr val="00AF50"/>
                </a:solidFill>
                <a:latin typeface="Cambria"/>
                <a:cs typeface="Cambria"/>
              </a:rPr>
              <a:t>interrupt</a:t>
            </a:r>
            <a:r>
              <a:rPr sz="1200" spc="65" dirty="0">
                <a:solidFill>
                  <a:srgbClr val="00AF50"/>
                </a:solidFill>
                <a:latin typeface="Cambria"/>
                <a:cs typeface="Cambria"/>
              </a:rPr>
              <a:t> is</a:t>
            </a:r>
            <a:r>
              <a:rPr sz="1200" spc="70" dirty="0">
                <a:solidFill>
                  <a:srgbClr val="00AF50"/>
                </a:solidFill>
                <a:latin typeface="Cambria"/>
                <a:cs typeface="Cambria"/>
              </a:rPr>
              <a:t> </a:t>
            </a:r>
            <a:r>
              <a:rPr sz="1200" spc="110" dirty="0">
                <a:solidFill>
                  <a:srgbClr val="00AF50"/>
                </a:solidFill>
                <a:latin typeface="Cambria"/>
                <a:cs typeface="Cambria"/>
              </a:rPr>
              <a:t>a</a:t>
            </a:r>
            <a:r>
              <a:rPr sz="1200" spc="114" dirty="0">
                <a:solidFill>
                  <a:srgbClr val="00AF50"/>
                </a:solidFill>
                <a:latin typeface="Cambria"/>
                <a:cs typeface="Cambria"/>
              </a:rPr>
              <a:t> </a:t>
            </a:r>
            <a:r>
              <a:rPr sz="1200" spc="75" dirty="0">
                <a:solidFill>
                  <a:srgbClr val="00AF50"/>
                </a:solidFill>
                <a:latin typeface="Cambria"/>
                <a:cs typeface="Cambria"/>
              </a:rPr>
              <a:t>system</a:t>
            </a:r>
            <a:r>
              <a:rPr sz="1200" spc="80" dirty="0">
                <a:solidFill>
                  <a:srgbClr val="00AF50"/>
                </a:solidFill>
                <a:latin typeface="Cambria"/>
                <a:cs typeface="Cambria"/>
              </a:rPr>
              <a:t> </a:t>
            </a:r>
            <a:r>
              <a:rPr sz="1200" spc="85" dirty="0">
                <a:solidFill>
                  <a:srgbClr val="00AF50"/>
                </a:solidFill>
                <a:latin typeface="Cambria"/>
                <a:cs typeface="Cambria"/>
              </a:rPr>
              <a:t>that</a:t>
            </a:r>
            <a:r>
              <a:rPr sz="1200" spc="90" dirty="0">
                <a:solidFill>
                  <a:srgbClr val="00AF50"/>
                </a:solidFill>
                <a:latin typeface="Cambria"/>
                <a:cs typeface="Cambria"/>
              </a:rPr>
              <a:t> </a:t>
            </a:r>
            <a:r>
              <a:rPr sz="1200" spc="75" dirty="0">
                <a:solidFill>
                  <a:srgbClr val="00AF50"/>
                </a:solidFill>
                <a:latin typeface="Cambria"/>
                <a:cs typeface="Cambria"/>
              </a:rPr>
              <a:t>establishes  </a:t>
            </a:r>
            <a:r>
              <a:rPr sz="1200" spc="110" dirty="0">
                <a:solidFill>
                  <a:srgbClr val="00AF50"/>
                </a:solidFill>
                <a:latin typeface="Cambria"/>
                <a:cs typeface="Cambria"/>
              </a:rPr>
              <a:t>a  </a:t>
            </a:r>
            <a:r>
              <a:rPr sz="1200" spc="35" dirty="0">
                <a:solidFill>
                  <a:srgbClr val="00AF50"/>
                </a:solidFill>
                <a:latin typeface="Cambria"/>
                <a:cs typeface="Cambria"/>
              </a:rPr>
              <a:t>priority  </a:t>
            </a:r>
            <a:r>
              <a:rPr sz="1200" spc="25" dirty="0">
                <a:solidFill>
                  <a:srgbClr val="00AF50"/>
                </a:solidFill>
                <a:latin typeface="Cambria"/>
                <a:cs typeface="Cambria"/>
              </a:rPr>
              <a:t>over  </a:t>
            </a:r>
            <a:r>
              <a:rPr sz="1200" spc="70" dirty="0">
                <a:solidFill>
                  <a:srgbClr val="00AF50"/>
                </a:solidFill>
                <a:latin typeface="Cambria"/>
                <a:cs typeface="Cambria"/>
              </a:rPr>
              <a:t>the </a:t>
            </a:r>
            <a:r>
              <a:rPr sz="1200" spc="75" dirty="0">
                <a:solidFill>
                  <a:srgbClr val="00AF50"/>
                </a:solidFill>
                <a:latin typeface="Cambria"/>
                <a:cs typeface="Cambria"/>
              </a:rPr>
              <a:t> </a:t>
            </a:r>
            <a:r>
              <a:rPr sz="1200" spc="65" dirty="0">
                <a:solidFill>
                  <a:srgbClr val="00AF50"/>
                </a:solidFill>
                <a:latin typeface="Cambria"/>
                <a:cs typeface="Cambria"/>
              </a:rPr>
              <a:t>various </a:t>
            </a:r>
            <a:r>
              <a:rPr sz="1200" spc="80" dirty="0">
                <a:solidFill>
                  <a:srgbClr val="00AF50"/>
                </a:solidFill>
                <a:latin typeface="Cambria"/>
                <a:cs typeface="Cambria"/>
              </a:rPr>
              <a:t>sources </a:t>
            </a:r>
            <a:r>
              <a:rPr sz="1200" spc="40" dirty="0">
                <a:solidFill>
                  <a:srgbClr val="00AF50"/>
                </a:solidFill>
                <a:latin typeface="Cambria"/>
                <a:cs typeface="Cambria"/>
              </a:rPr>
              <a:t>to </a:t>
            </a:r>
            <a:r>
              <a:rPr sz="1200" spc="60" dirty="0">
                <a:solidFill>
                  <a:srgbClr val="00AF50"/>
                </a:solidFill>
                <a:latin typeface="Cambria"/>
                <a:cs typeface="Cambria"/>
              </a:rPr>
              <a:t>determine </a:t>
            </a:r>
            <a:r>
              <a:rPr sz="1200" spc="75" dirty="0">
                <a:latin typeface="Cambria"/>
                <a:cs typeface="Cambria"/>
              </a:rPr>
              <a:t>which </a:t>
            </a:r>
            <a:r>
              <a:rPr sz="1200" spc="65" dirty="0">
                <a:latin typeface="Cambria"/>
                <a:cs typeface="Cambria"/>
              </a:rPr>
              <a:t>condition is </a:t>
            </a:r>
            <a:r>
              <a:rPr sz="1200" spc="40" dirty="0">
                <a:latin typeface="Cambria"/>
                <a:cs typeface="Cambria"/>
              </a:rPr>
              <a:t>to </a:t>
            </a:r>
            <a:r>
              <a:rPr sz="1200" spc="60" dirty="0">
                <a:latin typeface="Cambria"/>
                <a:cs typeface="Cambria"/>
              </a:rPr>
              <a:t>be </a:t>
            </a:r>
            <a:r>
              <a:rPr sz="1200" spc="55" dirty="0">
                <a:latin typeface="Cambria"/>
                <a:cs typeface="Cambria"/>
              </a:rPr>
              <a:t>services </a:t>
            </a:r>
            <a:r>
              <a:rPr sz="1200" spc="45" dirty="0">
                <a:latin typeface="Cambria"/>
                <a:cs typeface="Cambria"/>
              </a:rPr>
              <a:t>first </a:t>
            </a:r>
            <a:r>
              <a:rPr sz="1200" spc="70" dirty="0">
                <a:latin typeface="Cambria"/>
                <a:cs typeface="Cambria"/>
              </a:rPr>
              <a:t>when 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30" dirty="0">
                <a:latin typeface="Cambria"/>
                <a:cs typeface="Cambria"/>
              </a:rPr>
              <a:t>two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30" dirty="0">
                <a:latin typeface="Cambria"/>
                <a:cs typeface="Cambria"/>
              </a:rPr>
              <a:t>or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more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requests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arise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simultaneously.</a:t>
            </a:r>
            <a:endParaRPr sz="1200">
              <a:latin typeface="Cambria"/>
              <a:cs typeface="Cambria"/>
            </a:endParaRPr>
          </a:p>
          <a:p>
            <a:pPr marL="469265" marR="6350" indent="-228600" algn="just">
              <a:lnSpc>
                <a:spcPts val="1420"/>
              </a:lnSpc>
              <a:spcBef>
                <a:spcPts val="100"/>
              </a:spcBef>
              <a:buFont typeface="Symbol"/>
              <a:buChar char=""/>
              <a:tabLst>
                <a:tab pos="469900" algn="l"/>
              </a:tabLst>
            </a:pPr>
            <a:r>
              <a:rPr sz="1200" spc="65" dirty="0">
                <a:latin typeface="Cambria"/>
                <a:cs typeface="Cambria"/>
              </a:rPr>
              <a:t>Higher </a:t>
            </a:r>
            <a:r>
              <a:rPr sz="1200" spc="35" dirty="0">
                <a:latin typeface="Cambria"/>
                <a:cs typeface="Cambria"/>
              </a:rPr>
              <a:t>priority </a:t>
            </a:r>
            <a:r>
              <a:rPr sz="1200" spc="60" dirty="0">
                <a:latin typeface="Cambria"/>
                <a:cs typeface="Cambria"/>
              </a:rPr>
              <a:t>interrupt </a:t>
            </a:r>
            <a:r>
              <a:rPr sz="1200" spc="45" dirty="0">
                <a:latin typeface="Cambria"/>
                <a:cs typeface="Cambria"/>
              </a:rPr>
              <a:t>levels </a:t>
            </a:r>
            <a:r>
              <a:rPr sz="1200" spc="55" dirty="0">
                <a:latin typeface="Cambria"/>
                <a:cs typeface="Cambria"/>
              </a:rPr>
              <a:t>are </a:t>
            </a:r>
            <a:r>
              <a:rPr sz="1200" spc="75" dirty="0">
                <a:latin typeface="Cambria"/>
                <a:cs typeface="Cambria"/>
              </a:rPr>
              <a:t>assigned </a:t>
            </a:r>
            <a:r>
              <a:rPr sz="1200" spc="40" dirty="0">
                <a:latin typeface="Cambria"/>
                <a:cs typeface="Cambria"/>
              </a:rPr>
              <a:t>to </a:t>
            </a:r>
            <a:r>
              <a:rPr sz="1200" spc="70" dirty="0">
                <a:latin typeface="Cambria"/>
                <a:cs typeface="Cambria"/>
              </a:rPr>
              <a:t>requests </a:t>
            </a:r>
            <a:r>
              <a:rPr sz="1200" spc="85" dirty="0">
                <a:latin typeface="Cambria"/>
                <a:cs typeface="Cambria"/>
              </a:rPr>
              <a:t>which, </a:t>
            </a:r>
            <a:r>
              <a:rPr sz="1200" spc="20" dirty="0">
                <a:latin typeface="Cambria"/>
                <a:cs typeface="Cambria"/>
              </a:rPr>
              <a:t>if  </a:t>
            </a:r>
            <a:r>
              <a:rPr sz="1200" spc="55" dirty="0">
                <a:latin typeface="Cambria"/>
                <a:cs typeface="Cambria"/>
              </a:rPr>
              <a:t>delayed 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30" dirty="0">
                <a:latin typeface="Cambria"/>
                <a:cs typeface="Cambria"/>
              </a:rPr>
              <a:t>or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interrupted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could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have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serious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consequences.</a:t>
            </a:r>
            <a:endParaRPr sz="1200">
              <a:latin typeface="Cambria"/>
              <a:cs typeface="Cambria"/>
            </a:endParaRPr>
          </a:p>
          <a:p>
            <a:pPr marL="469265" marR="8890" indent="-228600" algn="just">
              <a:lnSpc>
                <a:spcPts val="1420"/>
              </a:lnSpc>
              <a:spcBef>
                <a:spcPts val="55"/>
              </a:spcBef>
              <a:buClr>
                <a:srgbClr val="000000"/>
              </a:buClr>
              <a:buFont typeface="Symbol"/>
              <a:buChar char=""/>
              <a:tabLst>
                <a:tab pos="469900" algn="l"/>
              </a:tabLst>
            </a:pPr>
            <a:r>
              <a:rPr sz="1200" spc="70" dirty="0">
                <a:solidFill>
                  <a:srgbClr val="FF0000"/>
                </a:solidFill>
                <a:latin typeface="Cambria"/>
                <a:cs typeface="Cambria"/>
              </a:rPr>
              <a:t>Devices </a:t>
            </a:r>
            <a:r>
              <a:rPr sz="1200" spc="50" dirty="0">
                <a:solidFill>
                  <a:srgbClr val="FF0000"/>
                </a:solidFill>
                <a:latin typeface="Cambria"/>
                <a:cs typeface="Cambria"/>
              </a:rPr>
              <a:t>with </a:t>
            </a:r>
            <a:r>
              <a:rPr sz="1200" spc="80" dirty="0">
                <a:solidFill>
                  <a:srgbClr val="FF0000"/>
                </a:solidFill>
                <a:latin typeface="Cambria"/>
                <a:cs typeface="Cambria"/>
              </a:rPr>
              <a:t>high </a:t>
            </a:r>
            <a:r>
              <a:rPr sz="1200" spc="65" dirty="0">
                <a:solidFill>
                  <a:srgbClr val="FF0000"/>
                </a:solidFill>
                <a:latin typeface="Cambria"/>
                <a:cs typeface="Cambria"/>
              </a:rPr>
              <a:t>speed transfers </a:t>
            </a:r>
            <a:r>
              <a:rPr sz="1200" spc="120" dirty="0">
                <a:solidFill>
                  <a:srgbClr val="FF0000"/>
                </a:solidFill>
                <a:latin typeface="Cambria"/>
                <a:cs typeface="Cambria"/>
              </a:rPr>
              <a:t>such </a:t>
            </a:r>
            <a:r>
              <a:rPr sz="1200" spc="105" dirty="0">
                <a:solidFill>
                  <a:srgbClr val="FF0000"/>
                </a:solidFill>
                <a:latin typeface="Cambria"/>
                <a:cs typeface="Cambria"/>
              </a:rPr>
              <a:t>as </a:t>
            </a:r>
            <a:r>
              <a:rPr sz="1200" spc="75" dirty="0">
                <a:solidFill>
                  <a:srgbClr val="FF0000"/>
                </a:solidFill>
                <a:latin typeface="Cambria"/>
                <a:cs typeface="Cambria"/>
              </a:rPr>
              <a:t>magnetic </a:t>
            </a:r>
            <a:r>
              <a:rPr sz="1200" spc="80" dirty="0">
                <a:solidFill>
                  <a:srgbClr val="FF0000"/>
                </a:solidFill>
                <a:latin typeface="Cambria"/>
                <a:cs typeface="Cambria"/>
              </a:rPr>
              <a:t>disks </a:t>
            </a:r>
            <a:r>
              <a:rPr sz="1200" spc="60" dirty="0">
                <a:solidFill>
                  <a:srgbClr val="FF0000"/>
                </a:solidFill>
                <a:latin typeface="Cambria"/>
                <a:cs typeface="Cambria"/>
              </a:rPr>
              <a:t>are </a:t>
            </a:r>
            <a:r>
              <a:rPr sz="1200" spc="45" dirty="0">
                <a:solidFill>
                  <a:srgbClr val="FF0000"/>
                </a:solidFill>
                <a:latin typeface="Cambria"/>
                <a:cs typeface="Cambria"/>
              </a:rPr>
              <a:t>given </a:t>
            </a:r>
            <a:r>
              <a:rPr sz="1200" spc="80" dirty="0">
                <a:solidFill>
                  <a:srgbClr val="FF0000"/>
                </a:solidFill>
                <a:latin typeface="Cambria"/>
                <a:cs typeface="Cambria"/>
              </a:rPr>
              <a:t>high </a:t>
            </a:r>
            <a:r>
              <a:rPr sz="1200" spc="85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1200" spc="35" dirty="0">
                <a:solidFill>
                  <a:srgbClr val="FF0000"/>
                </a:solidFill>
                <a:latin typeface="Cambria"/>
                <a:cs typeface="Cambria"/>
              </a:rPr>
              <a:t>priority</a:t>
            </a:r>
            <a:r>
              <a:rPr sz="1200" spc="114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1200" spc="100" dirty="0">
                <a:solidFill>
                  <a:srgbClr val="FF0000"/>
                </a:solidFill>
                <a:latin typeface="Cambria"/>
                <a:cs typeface="Cambria"/>
              </a:rPr>
              <a:t>and</a:t>
            </a:r>
            <a:r>
              <a:rPr sz="1200" spc="114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1200" spc="45" dirty="0">
                <a:solidFill>
                  <a:srgbClr val="FF0000"/>
                </a:solidFill>
                <a:latin typeface="Cambria"/>
                <a:cs typeface="Cambria"/>
              </a:rPr>
              <a:t>slow</a:t>
            </a:r>
            <a:r>
              <a:rPr sz="1200" spc="114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1200" spc="50" dirty="0">
                <a:solidFill>
                  <a:srgbClr val="FF0000"/>
                </a:solidFill>
                <a:latin typeface="Cambria"/>
                <a:cs typeface="Cambria"/>
              </a:rPr>
              <a:t>devices</a:t>
            </a:r>
            <a:r>
              <a:rPr sz="1200" spc="114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1200" spc="120" dirty="0">
                <a:solidFill>
                  <a:srgbClr val="FF0000"/>
                </a:solidFill>
                <a:latin typeface="Cambria"/>
                <a:cs typeface="Cambria"/>
              </a:rPr>
              <a:t>such</a:t>
            </a:r>
            <a:r>
              <a:rPr sz="1200" spc="114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1200" spc="105" dirty="0">
                <a:solidFill>
                  <a:srgbClr val="FF0000"/>
                </a:solidFill>
                <a:latin typeface="Cambria"/>
                <a:cs typeface="Cambria"/>
              </a:rPr>
              <a:t>as</a:t>
            </a:r>
            <a:r>
              <a:rPr sz="1200" spc="114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1200" spc="65" dirty="0">
                <a:solidFill>
                  <a:srgbClr val="FF0000"/>
                </a:solidFill>
                <a:latin typeface="Cambria"/>
                <a:cs typeface="Cambria"/>
              </a:rPr>
              <a:t>keyboards</a:t>
            </a:r>
            <a:r>
              <a:rPr sz="1200" spc="114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1200" spc="40" dirty="0">
                <a:solidFill>
                  <a:srgbClr val="FF0000"/>
                </a:solidFill>
                <a:latin typeface="Cambria"/>
                <a:cs typeface="Cambria"/>
              </a:rPr>
              <a:t>receive</a:t>
            </a:r>
            <a:r>
              <a:rPr sz="1200" spc="114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1200" spc="25" dirty="0">
                <a:solidFill>
                  <a:srgbClr val="FF0000"/>
                </a:solidFill>
                <a:latin typeface="Cambria"/>
                <a:cs typeface="Cambria"/>
              </a:rPr>
              <a:t>low</a:t>
            </a:r>
            <a:r>
              <a:rPr sz="1200" spc="120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1200" spc="45" dirty="0">
                <a:solidFill>
                  <a:srgbClr val="FF0000"/>
                </a:solidFill>
                <a:latin typeface="Cambria"/>
                <a:cs typeface="Cambria"/>
              </a:rPr>
              <a:t>priority</a:t>
            </a:r>
            <a:r>
              <a:rPr sz="1200" spc="45" dirty="0">
                <a:latin typeface="Cambria"/>
                <a:cs typeface="Cambria"/>
              </a:rPr>
              <a:t>.</a:t>
            </a:r>
            <a:endParaRPr sz="12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Symbol"/>
              <a:buChar char=""/>
            </a:pPr>
            <a:endParaRPr sz="1150">
              <a:latin typeface="Cambria"/>
              <a:cs typeface="Cambria"/>
            </a:endParaRPr>
          </a:p>
          <a:p>
            <a:pPr marL="12700" marR="5080">
              <a:lnSpc>
                <a:spcPts val="1420"/>
              </a:lnSpc>
            </a:pPr>
            <a:r>
              <a:rPr sz="1200" spc="80" dirty="0">
                <a:latin typeface="Cambria"/>
                <a:cs typeface="Cambria"/>
              </a:rPr>
              <a:t>When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30" dirty="0">
                <a:latin typeface="Cambria"/>
                <a:cs typeface="Cambria"/>
              </a:rPr>
              <a:t>two</a:t>
            </a:r>
            <a:r>
              <a:rPr sz="1200" spc="17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devices</a:t>
            </a:r>
            <a:r>
              <a:rPr sz="1200" spc="15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interrupt</a:t>
            </a:r>
            <a:r>
              <a:rPr sz="1200" spc="14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4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computer</a:t>
            </a:r>
            <a:r>
              <a:rPr sz="1200" spc="13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at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30" dirty="0">
                <a:latin typeface="Cambria"/>
                <a:cs typeface="Cambria"/>
              </a:rPr>
              <a:t> </a:t>
            </a:r>
            <a:r>
              <a:rPr sz="1200" spc="95" dirty="0">
                <a:latin typeface="Cambria"/>
                <a:cs typeface="Cambria"/>
              </a:rPr>
              <a:t>same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time,</a:t>
            </a:r>
            <a:r>
              <a:rPr sz="1200" spc="13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3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computer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services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devices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with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higher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35" dirty="0">
                <a:latin typeface="Cambria"/>
                <a:cs typeface="Cambria"/>
              </a:rPr>
              <a:t>priority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first.</a:t>
            </a:r>
            <a:endParaRPr sz="1200">
              <a:latin typeface="Cambria"/>
              <a:cs typeface="Cambria"/>
            </a:endParaRPr>
          </a:p>
          <a:p>
            <a:pPr marL="12700">
              <a:lnSpc>
                <a:spcPts val="1345"/>
              </a:lnSpc>
            </a:pPr>
            <a:r>
              <a:rPr sz="1200" b="1" spc="70" dirty="0">
                <a:latin typeface="Cambria"/>
                <a:cs typeface="Cambria"/>
              </a:rPr>
              <a:t>Establishing </a:t>
            </a:r>
            <a:r>
              <a:rPr sz="1200" b="1" spc="310" dirty="0">
                <a:latin typeface="Cambria"/>
                <a:cs typeface="Cambria"/>
              </a:rPr>
              <a:t> </a:t>
            </a:r>
            <a:r>
              <a:rPr sz="1200" b="1" spc="90" dirty="0">
                <a:latin typeface="Cambria"/>
                <a:cs typeface="Cambria"/>
              </a:rPr>
              <a:t>the </a:t>
            </a:r>
            <a:r>
              <a:rPr sz="1200" b="1" spc="310" dirty="0">
                <a:latin typeface="Cambria"/>
                <a:cs typeface="Cambria"/>
              </a:rPr>
              <a:t> </a:t>
            </a:r>
            <a:r>
              <a:rPr sz="1200" b="1" spc="50" dirty="0">
                <a:latin typeface="Cambria"/>
                <a:cs typeface="Cambria"/>
              </a:rPr>
              <a:t>priority </a:t>
            </a:r>
            <a:r>
              <a:rPr sz="1200" b="1" spc="330" dirty="0">
                <a:latin typeface="Cambria"/>
                <a:cs typeface="Cambria"/>
              </a:rPr>
              <a:t> </a:t>
            </a:r>
            <a:r>
              <a:rPr sz="1200" b="1" spc="60" dirty="0">
                <a:latin typeface="Cambria"/>
                <a:cs typeface="Cambria"/>
              </a:rPr>
              <a:t>of </a:t>
            </a:r>
            <a:r>
              <a:rPr sz="1200" b="1" spc="325" dirty="0">
                <a:latin typeface="Cambria"/>
                <a:cs typeface="Cambria"/>
              </a:rPr>
              <a:t> </a:t>
            </a:r>
            <a:r>
              <a:rPr sz="1200" b="1" spc="70" dirty="0">
                <a:latin typeface="Cambria"/>
                <a:cs typeface="Cambria"/>
              </a:rPr>
              <a:t>simultaneous </a:t>
            </a:r>
            <a:r>
              <a:rPr sz="1200" b="1" spc="330" dirty="0">
                <a:latin typeface="Cambria"/>
                <a:cs typeface="Cambria"/>
              </a:rPr>
              <a:t> </a:t>
            </a:r>
            <a:r>
              <a:rPr sz="1200" b="1" spc="60" dirty="0">
                <a:latin typeface="Cambria"/>
                <a:cs typeface="Cambria"/>
              </a:rPr>
              <a:t>interrupts </a:t>
            </a:r>
            <a:r>
              <a:rPr sz="1200" b="1" spc="335" dirty="0">
                <a:latin typeface="Cambria"/>
                <a:cs typeface="Cambria"/>
              </a:rPr>
              <a:t> </a:t>
            </a:r>
            <a:r>
              <a:rPr sz="1200" b="1" spc="85" dirty="0">
                <a:latin typeface="Cambria"/>
                <a:cs typeface="Cambria"/>
              </a:rPr>
              <a:t>can </a:t>
            </a:r>
            <a:r>
              <a:rPr sz="1200" b="1" spc="300" dirty="0">
                <a:latin typeface="Cambria"/>
                <a:cs typeface="Cambria"/>
              </a:rPr>
              <a:t> </a:t>
            </a:r>
            <a:r>
              <a:rPr sz="1200" b="1" spc="30" dirty="0">
                <a:latin typeface="Cambria"/>
                <a:cs typeface="Cambria"/>
              </a:rPr>
              <a:t>be  </a:t>
            </a:r>
            <a:r>
              <a:rPr sz="1200" b="1" spc="60" dirty="0">
                <a:latin typeface="Cambria"/>
                <a:cs typeface="Cambria"/>
              </a:rPr>
              <a:t> done </a:t>
            </a:r>
            <a:r>
              <a:rPr sz="1200" b="1" spc="330" dirty="0">
                <a:latin typeface="Cambria"/>
                <a:cs typeface="Cambria"/>
              </a:rPr>
              <a:t> </a:t>
            </a:r>
            <a:r>
              <a:rPr sz="1200" b="1" spc="50" dirty="0">
                <a:latin typeface="Cambria"/>
                <a:cs typeface="Cambria"/>
              </a:rPr>
              <a:t>by</a:t>
            </a:r>
            <a:endParaRPr sz="1200">
              <a:latin typeface="Cambria"/>
              <a:cs typeface="Cambria"/>
            </a:endParaRPr>
          </a:p>
          <a:p>
            <a:pPr marL="12700">
              <a:lnSpc>
                <a:spcPts val="1430"/>
              </a:lnSpc>
            </a:pPr>
            <a:r>
              <a:rPr sz="1200" b="1" spc="50" dirty="0">
                <a:latin typeface="Cambria"/>
                <a:cs typeface="Cambria"/>
              </a:rPr>
              <a:t>software</a:t>
            </a:r>
            <a:r>
              <a:rPr sz="1200" b="1" spc="125" dirty="0">
                <a:latin typeface="Cambria"/>
                <a:cs typeface="Cambria"/>
              </a:rPr>
              <a:t> </a:t>
            </a:r>
            <a:r>
              <a:rPr sz="1200" b="1" spc="25" dirty="0">
                <a:latin typeface="Cambria"/>
                <a:cs typeface="Cambria"/>
              </a:rPr>
              <a:t>or</a:t>
            </a:r>
            <a:r>
              <a:rPr sz="1200" b="1" spc="125" dirty="0">
                <a:latin typeface="Cambria"/>
                <a:cs typeface="Cambria"/>
              </a:rPr>
              <a:t> </a:t>
            </a:r>
            <a:r>
              <a:rPr sz="1200" b="1" spc="35" dirty="0">
                <a:latin typeface="Cambria"/>
                <a:cs typeface="Cambria"/>
              </a:rPr>
              <a:t>hardware:</a:t>
            </a:r>
            <a:endParaRPr sz="1200">
              <a:latin typeface="Cambria"/>
              <a:cs typeface="Cambria"/>
            </a:endParaRPr>
          </a:p>
          <a:p>
            <a:pPr marL="469265" indent="-228600">
              <a:lnSpc>
                <a:spcPct val="100000"/>
              </a:lnSpc>
              <a:spcBef>
                <a:spcPts val="35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200" b="1" spc="60" dirty="0">
                <a:latin typeface="Cambria"/>
                <a:cs typeface="Cambria"/>
              </a:rPr>
              <a:t>Software:</a:t>
            </a:r>
            <a:r>
              <a:rPr sz="1200" b="1" spc="110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Polling</a:t>
            </a:r>
            <a:endParaRPr sz="1200">
              <a:latin typeface="Cambria"/>
              <a:cs typeface="Cambria"/>
            </a:endParaRPr>
          </a:p>
          <a:p>
            <a:pPr marL="469265" indent="-228600">
              <a:lnSpc>
                <a:spcPct val="100000"/>
              </a:lnSpc>
              <a:spcBef>
                <a:spcPts val="50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200" b="1" spc="45" dirty="0">
                <a:latin typeface="Cambria"/>
                <a:cs typeface="Cambria"/>
              </a:rPr>
              <a:t>Hardware:</a:t>
            </a:r>
            <a:r>
              <a:rPr sz="1200" b="1" spc="114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Daisy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chain,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Parallel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30" dirty="0">
                <a:latin typeface="Cambria"/>
                <a:cs typeface="Cambria"/>
              </a:rPr>
              <a:t>Priority</a:t>
            </a:r>
            <a:endParaRPr sz="12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Symbol"/>
              <a:buChar char=""/>
            </a:pPr>
            <a:endParaRPr sz="1200">
              <a:latin typeface="Cambria"/>
              <a:cs typeface="Cambria"/>
            </a:endParaRPr>
          </a:p>
          <a:p>
            <a:pPr marL="12700" marR="5080">
              <a:lnSpc>
                <a:spcPts val="1400"/>
              </a:lnSpc>
              <a:spcBef>
                <a:spcPts val="5"/>
              </a:spcBef>
            </a:pPr>
            <a:r>
              <a:rPr sz="1200" b="1" spc="55" dirty="0">
                <a:latin typeface="Cambria"/>
                <a:cs typeface="Cambria"/>
              </a:rPr>
              <a:t>Polling:</a:t>
            </a:r>
            <a:r>
              <a:rPr sz="1200" b="1" spc="27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A</a:t>
            </a:r>
            <a:r>
              <a:rPr sz="1200" spc="27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polling</a:t>
            </a:r>
            <a:r>
              <a:rPr sz="1200" spc="27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procedure</a:t>
            </a:r>
            <a:r>
              <a:rPr sz="1200" spc="27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275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used</a:t>
            </a:r>
            <a:r>
              <a:rPr sz="1200" spc="270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275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identify</a:t>
            </a:r>
            <a:r>
              <a:rPr sz="1200" spc="27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27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highest-priority</a:t>
            </a:r>
            <a:r>
              <a:rPr sz="1200" spc="27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source</a:t>
            </a:r>
            <a:r>
              <a:rPr sz="1200" spc="27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by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software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means.</a:t>
            </a:r>
            <a:endParaRPr sz="1200">
              <a:latin typeface="Cambria"/>
              <a:cs typeface="Cambria"/>
            </a:endParaRPr>
          </a:p>
          <a:p>
            <a:pPr marL="469265" indent="-228600">
              <a:lnSpc>
                <a:spcPct val="100000"/>
              </a:lnSpc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200" spc="75" dirty="0">
                <a:latin typeface="Cambria"/>
                <a:cs typeface="Cambria"/>
              </a:rPr>
              <a:t>In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this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method,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there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one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common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branch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address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for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all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interrupts.</a:t>
            </a:r>
            <a:endParaRPr sz="1200">
              <a:latin typeface="Cambria"/>
              <a:cs typeface="Cambria"/>
            </a:endParaRPr>
          </a:p>
          <a:p>
            <a:pPr marL="469265" marR="5715" indent="-228600">
              <a:lnSpc>
                <a:spcPts val="1420"/>
              </a:lnSpc>
              <a:spcBef>
                <a:spcPts val="110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200" spc="60" dirty="0">
                <a:latin typeface="Cambria"/>
                <a:cs typeface="Cambria"/>
              </a:rPr>
              <a:t>The</a:t>
            </a:r>
            <a:r>
              <a:rPr sz="1200" spc="23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program</a:t>
            </a:r>
            <a:r>
              <a:rPr sz="1200" spc="24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that</a:t>
            </a:r>
            <a:r>
              <a:rPr sz="1200" spc="24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takes</a:t>
            </a:r>
            <a:r>
              <a:rPr sz="1200" spc="23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care</a:t>
            </a:r>
            <a:r>
              <a:rPr sz="1200" spc="24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24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interrupts</a:t>
            </a:r>
            <a:r>
              <a:rPr sz="1200" spc="24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begins</a:t>
            </a:r>
            <a:r>
              <a:rPr sz="1200" spc="23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at</a:t>
            </a:r>
            <a:r>
              <a:rPr sz="1200" spc="24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240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branch</a:t>
            </a:r>
            <a:r>
              <a:rPr sz="1200" spc="24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address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and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polls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interrupt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sources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sequence.</a:t>
            </a:r>
            <a:endParaRPr sz="1200">
              <a:latin typeface="Cambria"/>
              <a:cs typeface="Cambria"/>
            </a:endParaRPr>
          </a:p>
          <a:p>
            <a:pPr marL="469265" marR="6985" indent="-228600">
              <a:lnSpc>
                <a:spcPts val="1420"/>
              </a:lnSpc>
              <a:spcBef>
                <a:spcPts val="50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200" spc="60" dirty="0">
                <a:latin typeface="Cambria"/>
                <a:cs typeface="Cambria"/>
              </a:rPr>
              <a:t>The</a:t>
            </a:r>
            <a:r>
              <a:rPr sz="1200" spc="229" dirty="0">
                <a:latin typeface="Cambria"/>
                <a:cs typeface="Cambria"/>
              </a:rPr>
              <a:t> </a:t>
            </a:r>
            <a:r>
              <a:rPr sz="1200" spc="35" dirty="0">
                <a:latin typeface="Cambria"/>
                <a:cs typeface="Cambria"/>
              </a:rPr>
              <a:t>order</a:t>
            </a:r>
            <a:r>
              <a:rPr sz="1200" spc="25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</a:t>
            </a:r>
            <a:r>
              <a:rPr sz="1200" spc="22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which</a:t>
            </a:r>
            <a:r>
              <a:rPr sz="1200" spc="21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they</a:t>
            </a:r>
            <a:r>
              <a:rPr sz="1200" spc="22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are</a:t>
            </a:r>
            <a:r>
              <a:rPr sz="1200" spc="23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tested</a:t>
            </a:r>
            <a:r>
              <a:rPr sz="1200" spc="22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determines</a:t>
            </a:r>
            <a:r>
              <a:rPr sz="1200" spc="229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220" dirty="0">
                <a:latin typeface="Cambria"/>
                <a:cs typeface="Cambria"/>
              </a:rPr>
              <a:t> </a:t>
            </a:r>
            <a:r>
              <a:rPr sz="1200" spc="30" dirty="0">
                <a:latin typeface="Cambria"/>
                <a:cs typeface="Cambria"/>
              </a:rPr>
              <a:t>priority</a:t>
            </a:r>
            <a:r>
              <a:rPr sz="1200" spc="26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265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each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interrupt.</a:t>
            </a:r>
            <a:endParaRPr sz="1200">
              <a:latin typeface="Cambria"/>
              <a:cs typeface="Cambria"/>
            </a:endParaRPr>
          </a:p>
          <a:p>
            <a:pPr marL="12700">
              <a:lnSpc>
                <a:spcPts val="1340"/>
              </a:lnSpc>
            </a:pPr>
            <a:r>
              <a:rPr sz="1200" spc="60" dirty="0">
                <a:latin typeface="Cambria"/>
                <a:cs typeface="Cambria"/>
              </a:rPr>
              <a:t>The</a:t>
            </a:r>
            <a:r>
              <a:rPr sz="1200" spc="229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disadvantage</a:t>
            </a:r>
            <a:r>
              <a:rPr sz="1200" spc="245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24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235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software</a:t>
            </a:r>
            <a:r>
              <a:rPr sz="1200" spc="229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method</a:t>
            </a:r>
            <a:r>
              <a:rPr sz="1200" spc="23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235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that</a:t>
            </a:r>
            <a:r>
              <a:rPr sz="1200" spc="229" dirty="0">
                <a:latin typeface="Cambria"/>
                <a:cs typeface="Cambria"/>
              </a:rPr>
              <a:t> </a:t>
            </a:r>
            <a:r>
              <a:rPr sz="1200" spc="20" dirty="0">
                <a:latin typeface="Cambria"/>
                <a:cs typeface="Cambria"/>
              </a:rPr>
              <a:t>if</a:t>
            </a:r>
            <a:r>
              <a:rPr sz="1200" spc="23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there</a:t>
            </a:r>
            <a:r>
              <a:rPr sz="1200" spc="24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are</a:t>
            </a:r>
            <a:r>
              <a:rPr sz="1200" spc="235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many</a:t>
            </a:r>
            <a:r>
              <a:rPr sz="1200" spc="23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interrupts,</a:t>
            </a:r>
            <a:endParaRPr sz="1200">
              <a:latin typeface="Cambria"/>
              <a:cs typeface="Cambria"/>
            </a:endParaRPr>
          </a:p>
          <a:p>
            <a:pPr marL="12700" marR="6985">
              <a:lnSpc>
                <a:spcPts val="1420"/>
              </a:lnSpc>
              <a:spcBef>
                <a:spcPts val="50"/>
              </a:spcBef>
            </a:pP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9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time</a:t>
            </a:r>
            <a:r>
              <a:rPr sz="1200" spc="195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required</a:t>
            </a:r>
            <a:r>
              <a:rPr sz="1200" spc="195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204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poll</a:t>
            </a:r>
            <a:r>
              <a:rPr sz="1200" spc="19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them</a:t>
            </a:r>
            <a:r>
              <a:rPr sz="1200" spc="200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can</a:t>
            </a:r>
            <a:r>
              <a:rPr sz="1200" spc="20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exceed</a:t>
            </a:r>
            <a:r>
              <a:rPr sz="1200" spc="19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9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time</a:t>
            </a:r>
            <a:r>
              <a:rPr sz="1200" spc="20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available</a:t>
            </a:r>
            <a:r>
              <a:rPr sz="1200" spc="225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195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service</a:t>
            </a:r>
            <a:r>
              <a:rPr sz="1200" spc="19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95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I/O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device.</a:t>
            </a:r>
            <a:endParaRPr sz="1200">
              <a:latin typeface="Cambria"/>
              <a:cs typeface="Cambria"/>
            </a:endParaRPr>
          </a:p>
          <a:p>
            <a:pPr marL="1612900">
              <a:lnSpc>
                <a:spcPts val="1345"/>
              </a:lnSpc>
            </a:pPr>
            <a:r>
              <a:rPr sz="1200" dirty="0">
                <a:latin typeface="Wingdings"/>
                <a:cs typeface="Wingdings"/>
              </a:rPr>
              <a:t></a:t>
            </a:r>
            <a:r>
              <a:rPr sz="1200" spc="215" dirty="0">
                <a:latin typeface="Times New Roman"/>
                <a:cs typeface="Times New Roman"/>
              </a:rPr>
              <a:t> </a:t>
            </a:r>
            <a:r>
              <a:rPr sz="1200" spc="110" dirty="0">
                <a:latin typeface="Cambria"/>
                <a:cs typeface="Cambria"/>
              </a:rPr>
              <a:t>a </a:t>
            </a:r>
            <a:r>
              <a:rPr sz="1200" spc="20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hardware </a:t>
            </a:r>
            <a:r>
              <a:rPr sz="1200" spc="250" dirty="0">
                <a:latin typeface="Cambria"/>
                <a:cs typeface="Cambria"/>
              </a:rPr>
              <a:t> </a:t>
            </a:r>
            <a:r>
              <a:rPr sz="1200" spc="35" dirty="0">
                <a:latin typeface="Cambria"/>
                <a:cs typeface="Cambria"/>
              </a:rPr>
              <a:t>priority </a:t>
            </a:r>
            <a:r>
              <a:rPr sz="1200" spc="27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interrupt </a:t>
            </a:r>
            <a:r>
              <a:rPr sz="1200" spc="25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unit </a:t>
            </a:r>
            <a:r>
              <a:rPr sz="1200" spc="229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can </a:t>
            </a:r>
            <a:r>
              <a:rPr sz="1200" spc="204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be </a:t>
            </a:r>
            <a:r>
              <a:rPr sz="1200" spc="250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used </a:t>
            </a:r>
            <a:r>
              <a:rPr sz="1200" spc="220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endParaRPr sz="1200">
              <a:latin typeface="Cambria"/>
              <a:cs typeface="Cambria"/>
            </a:endParaRPr>
          </a:p>
          <a:p>
            <a:pPr marL="1841500">
              <a:lnSpc>
                <a:spcPts val="1430"/>
              </a:lnSpc>
            </a:pPr>
            <a:r>
              <a:rPr sz="1200" spc="65" dirty="0">
                <a:latin typeface="Cambria"/>
                <a:cs typeface="Cambria"/>
              </a:rPr>
              <a:t>speed</a:t>
            </a:r>
            <a:r>
              <a:rPr sz="1200" spc="10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up</a:t>
            </a:r>
            <a:r>
              <a:rPr sz="1200" spc="10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0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operation.</a:t>
            </a:r>
            <a:endParaRPr sz="12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150">
              <a:latin typeface="Cambria"/>
              <a:cs typeface="Cambria"/>
            </a:endParaRPr>
          </a:p>
          <a:p>
            <a:pPr marL="12700" marR="6350" algn="just">
              <a:lnSpc>
                <a:spcPct val="97800"/>
              </a:lnSpc>
            </a:pPr>
            <a:r>
              <a:rPr sz="1200" b="1" spc="80" dirty="0">
                <a:latin typeface="Cambria"/>
                <a:cs typeface="Cambria"/>
              </a:rPr>
              <a:t>A </a:t>
            </a:r>
            <a:r>
              <a:rPr sz="1200" b="1" spc="35" dirty="0">
                <a:latin typeface="Cambria"/>
                <a:cs typeface="Cambria"/>
              </a:rPr>
              <a:t>hardware </a:t>
            </a:r>
            <a:r>
              <a:rPr sz="1200" b="1" spc="50" dirty="0">
                <a:latin typeface="Cambria"/>
                <a:cs typeface="Cambria"/>
              </a:rPr>
              <a:t>priority-interrupt </a:t>
            </a:r>
            <a:r>
              <a:rPr sz="1200" b="1" spc="80" dirty="0">
                <a:latin typeface="Cambria"/>
                <a:cs typeface="Cambria"/>
              </a:rPr>
              <a:t>unit </a:t>
            </a:r>
            <a:r>
              <a:rPr sz="1200" b="1" spc="75" dirty="0">
                <a:latin typeface="Cambria"/>
                <a:cs typeface="Cambria"/>
              </a:rPr>
              <a:t>functions </a:t>
            </a:r>
            <a:r>
              <a:rPr sz="1200" b="1" spc="60" dirty="0">
                <a:latin typeface="Cambria"/>
                <a:cs typeface="Cambria"/>
              </a:rPr>
              <a:t>as </a:t>
            </a:r>
            <a:r>
              <a:rPr sz="1200" b="1" spc="70" dirty="0">
                <a:latin typeface="Cambria"/>
                <a:cs typeface="Cambria"/>
              </a:rPr>
              <a:t>an </a:t>
            </a:r>
            <a:r>
              <a:rPr sz="1200" b="1" spc="40" dirty="0">
                <a:latin typeface="Cambria"/>
                <a:cs typeface="Cambria"/>
              </a:rPr>
              <a:t>overall </a:t>
            </a:r>
            <a:r>
              <a:rPr sz="1200" b="1" spc="65" dirty="0">
                <a:latin typeface="Cambria"/>
                <a:cs typeface="Cambria"/>
              </a:rPr>
              <a:t>manager </a:t>
            </a:r>
            <a:r>
              <a:rPr sz="1200" b="1" spc="70" dirty="0">
                <a:latin typeface="Cambria"/>
                <a:cs typeface="Cambria"/>
              </a:rPr>
              <a:t>in </a:t>
            </a:r>
            <a:r>
              <a:rPr sz="1200" b="1" spc="65" dirty="0">
                <a:latin typeface="Cambria"/>
                <a:cs typeface="Cambria"/>
              </a:rPr>
              <a:t>an </a:t>
            </a:r>
            <a:r>
              <a:rPr sz="1200" b="1" spc="70" dirty="0">
                <a:latin typeface="Cambria"/>
                <a:cs typeface="Cambria"/>
              </a:rPr>
              <a:t> </a:t>
            </a:r>
            <a:r>
              <a:rPr sz="1200" b="1" spc="60" dirty="0">
                <a:latin typeface="Cambria"/>
                <a:cs typeface="Cambria"/>
              </a:rPr>
              <a:t>interrupt</a:t>
            </a:r>
            <a:r>
              <a:rPr sz="1200" b="1" spc="65" dirty="0">
                <a:latin typeface="Cambria"/>
                <a:cs typeface="Cambria"/>
              </a:rPr>
              <a:t> </a:t>
            </a:r>
            <a:r>
              <a:rPr sz="1200" b="1" spc="90" dirty="0">
                <a:latin typeface="Cambria"/>
                <a:cs typeface="Cambria"/>
              </a:rPr>
              <a:t>system</a:t>
            </a:r>
            <a:r>
              <a:rPr sz="1200" b="1" spc="95" dirty="0">
                <a:latin typeface="Cambria"/>
                <a:cs typeface="Cambria"/>
              </a:rPr>
              <a:t> </a:t>
            </a:r>
            <a:r>
              <a:rPr sz="1200" b="1" spc="75" dirty="0">
                <a:latin typeface="Cambria"/>
                <a:cs typeface="Cambria"/>
              </a:rPr>
              <a:t>environment.</a:t>
            </a:r>
            <a:r>
              <a:rPr sz="1200" b="1" spc="80" dirty="0">
                <a:latin typeface="Cambria"/>
                <a:cs typeface="Cambria"/>
              </a:rPr>
              <a:t> </a:t>
            </a:r>
            <a:r>
              <a:rPr sz="1200" spc="35" dirty="0">
                <a:latin typeface="Cambria"/>
                <a:cs typeface="Cambria"/>
              </a:rPr>
              <a:t>It</a:t>
            </a:r>
            <a:r>
              <a:rPr sz="1200" spc="4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accepts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interrupt</a:t>
            </a:r>
            <a:r>
              <a:rPr sz="1200" spc="65" dirty="0">
                <a:latin typeface="Cambria"/>
                <a:cs typeface="Cambria"/>
              </a:rPr>
              <a:t> requests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from</a:t>
            </a:r>
            <a:r>
              <a:rPr sz="1200" spc="55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many </a:t>
            </a:r>
            <a:r>
              <a:rPr sz="1200" spc="105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sources, </a:t>
            </a:r>
            <a:r>
              <a:rPr sz="1200" spc="60" dirty="0">
                <a:latin typeface="Cambria"/>
                <a:cs typeface="Cambria"/>
              </a:rPr>
              <a:t>determines  </a:t>
            </a:r>
            <a:r>
              <a:rPr sz="1200" spc="75" dirty="0">
                <a:latin typeface="Cambria"/>
                <a:cs typeface="Cambria"/>
              </a:rPr>
              <a:t>which </a:t>
            </a:r>
            <a:r>
              <a:rPr sz="1200" spc="25" dirty="0">
                <a:latin typeface="Cambria"/>
                <a:cs typeface="Cambria"/>
              </a:rPr>
              <a:t>of 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75" dirty="0">
                <a:latin typeface="Cambria"/>
                <a:cs typeface="Cambria"/>
              </a:rPr>
              <a:t>incoming </a:t>
            </a:r>
            <a:r>
              <a:rPr sz="1200" spc="70" dirty="0">
                <a:latin typeface="Cambria"/>
                <a:cs typeface="Cambria"/>
              </a:rPr>
              <a:t>requests </a:t>
            </a:r>
            <a:r>
              <a:rPr sz="1200" spc="110" dirty="0">
                <a:latin typeface="Cambria"/>
                <a:cs typeface="Cambria"/>
              </a:rPr>
              <a:t>has </a:t>
            </a:r>
            <a:r>
              <a:rPr sz="1200" spc="70" dirty="0">
                <a:latin typeface="Cambria"/>
                <a:cs typeface="Cambria"/>
              </a:rPr>
              <a:t>the highest </a:t>
            </a:r>
            <a:r>
              <a:rPr sz="1200" spc="45" dirty="0">
                <a:latin typeface="Cambria"/>
                <a:cs typeface="Cambria"/>
              </a:rPr>
              <a:t>priority, </a:t>
            </a:r>
            <a:r>
              <a:rPr sz="1200" spc="50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and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issues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an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interrupt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request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computer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based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on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determination.</a:t>
            </a:r>
            <a:endParaRPr sz="12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200">
              <a:latin typeface="Cambria"/>
              <a:cs typeface="Cambria"/>
            </a:endParaRPr>
          </a:p>
          <a:p>
            <a:pPr marL="12700" marR="6350" algn="just">
              <a:lnSpc>
                <a:spcPts val="1420"/>
              </a:lnSpc>
            </a:pPr>
            <a:r>
              <a:rPr sz="1200" b="1" spc="80" dirty="0">
                <a:latin typeface="Cambria"/>
                <a:cs typeface="Cambria"/>
              </a:rPr>
              <a:t>Daisy-Chaining</a:t>
            </a:r>
            <a:r>
              <a:rPr sz="1200" b="1" spc="85" dirty="0">
                <a:latin typeface="Cambria"/>
                <a:cs typeface="Cambria"/>
              </a:rPr>
              <a:t> </a:t>
            </a:r>
            <a:r>
              <a:rPr sz="1200" b="1" spc="50" dirty="0">
                <a:latin typeface="Cambria"/>
                <a:cs typeface="Cambria"/>
              </a:rPr>
              <a:t>Priority:</a:t>
            </a:r>
            <a:r>
              <a:rPr sz="1200" b="1" spc="5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The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daisy-chaining method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establishing </a:t>
            </a:r>
            <a:r>
              <a:rPr sz="1200" spc="35" dirty="0">
                <a:latin typeface="Cambria"/>
                <a:cs typeface="Cambria"/>
              </a:rPr>
              <a:t>priority </a:t>
            </a:r>
            <a:r>
              <a:rPr sz="1200" spc="4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consists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serial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connection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all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devices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that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request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an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interrupt.</a:t>
            </a:r>
            <a:endParaRPr sz="1200">
              <a:latin typeface="Cambria"/>
              <a:cs typeface="Cambria"/>
            </a:endParaRPr>
          </a:p>
          <a:p>
            <a:pPr marL="469265" marR="5715" indent="-228600" algn="just">
              <a:lnSpc>
                <a:spcPct val="97900"/>
              </a:lnSpc>
              <a:spcBef>
                <a:spcPts val="20"/>
              </a:spcBef>
              <a:buFont typeface="Symbol"/>
              <a:buChar char=""/>
              <a:tabLst>
                <a:tab pos="469900" algn="l"/>
              </a:tabLst>
            </a:pPr>
            <a:r>
              <a:rPr sz="1200" spc="60" dirty="0">
                <a:latin typeface="Cambria"/>
                <a:cs typeface="Cambria"/>
              </a:rPr>
              <a:t>The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45" dirty="0">
                <a:solidFill>
                  <a:srgbClr val="C00000"/>
                </a:solidFill>
                <a:latin typeface="Cambria"/>
                <a:cs typeface="Cambria"/>
              </a:rPr>
              <a:t>device</a:t>
            </a:r>
            <a:r>
              <a:rPr sz="1200" spc="50" dirty="0">
                <a:solidFill>
                  <a:srgbClr val="C00000"/>
                </a:solidFill>
                <a:latin typeface="Cambria"/>
                <a:cs typeface="Cambria"/>
              </a:rPr>
              <a:t> with</a:t>
            </a:r>
            <a:r>
              <a:rPr sz="1200" spc="5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75" dirty="0">
                <a:solidFill>
                  <a:srgbClr val="C00000"/>
                </a:solidFill>
                <a:latin typeface="Cambria"/>
                <a:cs typeface="Cambria"/>
              </a:rPr>
              <a:t>the</a:t>
            </a:r>
            <a:r>
              <a:rPr sz="1200" spc="8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highest</a:t>
            </a:r>
            <a:r>
              <a:rPr sz="1200" spc="7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35" dirty="0">
                <a:solidFill>
                  <a:srgbClr val="C00000"/>
                </a:solidFill>
                <a:latin typeface="Cambria"/>
                <a:cs typeface="Cambria"/>
              </a:rPr>
              <a:t>priority</a:t>
            </a:r>
            <a:r>
              <a:rPr sz="1200" spc="4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65" dirty="0">
                <a:solidFill>
                  <a:srgbClr val="C00000"/>
                </a:solidFill>
                <a:latin typeface="Cambria"/>
                <a:cs typeface="Cambria"/>
              </a:rPr>
              <a:t>is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65" dirty="0">
                <a:solidFill>
                  <a:srgbClr val="C00000"/>
                </a:solidFill>
                <a:latin typeface="Cambria"/>
                <a:cs typeface="Cambria"/>
              </a:rPr>
              <a:t>placed  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in  the  </a:t>
            </a:r>
            <a:r>
              <a:rPr sz="1200" spc="40" dirty="0">
                <a:solidFill>
                  <a:srgbClr val="C00000"/>
                </a:solidFill>
                <a:latin typeface="Cambria"/>
                <a:cs typeface="Cambria"/>
              </a:rPr>
              <a:t>first  </a:t>
            </a:r>
            <a:r>
              <a:rPr sz="1200" spc="60" dirty="0">
                <a:solidFill>
                  <a:srgbClr val="C00000"/>
                </a:solidFill>
                <a:latin typeface="Cambria"/>
                <a:cs typeface="Cambria"/>
              </a:rPr>
              <a:t>position, </a:t>
            </a:r>
            <a:r>
              <a:rPr sz="1200" spc="6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35" dirty="0">
                <a:solidFill>
                  <a:srgbClr val="C00000"/>
                </a:solidFill>
                <a:latin typeface="Cambria"/>
                <a:cs typeface="Cambria"/>
              </a:rPr>
              <a:t>followed</a:t>
            </a:r>
            <a:r>
              <a:rPr sz="1200" spc="4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60" dirty="0">
                <a:solidFill>
                  <a:srgbClr val="C00000"/>
                </a:solidFill>
                <a:latin typeface="Cambria"/>
                <a:cs typeface="Cambria"/>
              </a:rPr>
              <a:t>by 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the </a:t>
            </a:r>
            <a:r>
              <a:rPr sz="1200" spc="35" dirty="0">
                <a:solidFill>
                  <a:srgbClr val="C00000"/>
                </a:solidFill>
                <a:latin typeface="Cambria"/>
                <a:cs typeface="Cambria"/>
              </a:rPr>
              <a:t>lower-priority</a:t>
            </a:r>
            <a:r>
              <a:rPr sz="1200" spc="4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50" dirty="0">
                <a:solidFill>
                  <a:srgbClr val="C00000"/>
                </a:solidFill>
                <a:latin typeface="Cambria"/>
                <a:cs typeface="Cambria"/>
              </a:rPr>
              <a:t>devices</a:t>
            </a:r>
            <a:r>
              <a:rPr sz="1200" spc="5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105" dirty="0">
                <a:solidFill>
                  <a:srgbClr val="C00000"/>
                </a:solidFill>
                <a:latin typeface="Cambria"/>
                <a:cs typeface="Cambria"/>
              </a:rPr>
              <a:t>up </a:t>
            </a:r>
            <a:r>
              <a:rPr sz="1200" spc="40" dirty="0">
                <a:solidFill>
                  <a:srgbClr val="C00000"/>
                </a:solidFill>
                <a:latin typeface="Cambria"/>
                <a:cs typeface="Cambria"/>
              </a:rPr>
              <a:t>to</a:t>
            </a:r>
            <a:r>
              <a:rPr sz="1200" spc="4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the </a:t>
            </a:r>
            <a:r>
              <a:rPr sz="1200" spc="45" dirty="0">
                <a:solidFill>
                  <a:srgbClr val="C00000"/>
                </a:solidFill>
                <a:latin typeface="Cambria"/>
                <a:cs typeface="Cambria"/>
              </a:rPr>
              <a:t>device</a:t>
            </a:r>
            <a:r>
              <a:rPr sz="1200" spc="5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45" dirty="0">
                <a:solidFill>
                  <a:srgbClr val="C00000"/>
                </a:solidFill>
                <a:latin typeface="Cambria"/>
                <a:cs typeface="Cambria"/>
              </a:rPr>
              <a:t>with</a:t>
            </a:r>
            <a:r>
              <a:rPr sz="1200" spc="5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the </a:t>
            </a:r>
            <a:r>
              <a:rPr sz="1200" spc="45" dirty="0">
                <a:solidFill>
                  <a:srgbClr val="C00000"/>
                </a:solidFill>
                <a:latin typeface="Cambria"/>
                <a:cs typeface="Cambria"/>
              </a:rPr>
              <a:t>lowest </a:t>
            </a:r>
            <a:r>
              <a:rPr sz="1200" spc="5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45" dirty="0">
                <a:solidFill>
                  <a:srgbClr val="C00000"/>
                </a:solidFill>
                <a:latin typeface="Cambria"/>
                <a:cs typeface="Cambria"/>
              </a:rPr>
              <a:t>priority,</a:t>
            </a:r>
            <a:r>
              <a:rPr sz="1200" spc="11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75" dirty="0">
                <a:solidFill>
                  <a:srgbClr val="C00000"/>
                </a:solidFill>
                <a:latin typeface="Cambria"/>
                <a:cs typeface="Cambria"/>
              </a:rPr>
              <a:t>which</a:t>
            </a:r>
            <a:r>
              <a:rPr sz="1200" spc="12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65" dirty="0">
                <a:solidFill>
                  <a:srgbClr val="C00000"/>
                </a:solidFill>
                <a:latin typeface="Cambria"/>
                <a:cs typeface="Cambria"/>
              </a:rPr>
              <a:t>is</a:t>
            </a:r>
            <a:r>
              <a:rPr sz="1200" spc="12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65" dirty="0">
                <a:solidFill>
                  <a:srgbClr val="C00000"/>
                </a:solidFill>
                <a:latin typeface="Cambria"/>
                <a:cs typeface="Cambria"/>
              </a:rPr>
              <a:t>placed</a:t>
            </a:r>
            <a:r>
              <a:rPr sz="1200" spc="114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75" dirty="0">
                <a:solidFill>
                  <a:srgbClr val="C00000"/>
                </a:solidFill>
                <a:latin typeface="Cambria"/>
                <a:cs typeface="Cambria"/>
              </a:rPr>
              <a:t>last</a:t>
            </a:r>
            <a:r>
              <a:rPr sz="1200" spc="12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in</a:t>
            </a:r>
            <a:r>
              <a:rPr sz="1200" spc="12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the</a:t>
            </a:r>
            <a:r>
              <a:rPr sz="1200" spc="12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100" dirty="0">
                <a:solidFill>
                  <a:srgbClr val="C00000"/>
                </a:solidFill>
                <a:latin typeface="Cambria"/>
                <a:cs typeface="Cambria"/>
              </a:rPr>
              <a:t>chain</a:t>
            </a:r>
            <a:r>
              <a:rPr sz="1200" spc="100" dirty="0">
                <a:latin typeface="Cambria"/>
                <a:cs typeface="Cambria"/>
              </a:rPr>
              <a:t>.</a:t>
            </a:r>
            <a:endParaRPr sz="1200">
              <a:latin typeface="Cambria"/>
              <a:cs typeface="Cambri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3736975"/>
            <a:ext cx="5972175" cy="421132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469265" marR="6985" indent="-228600" algn="just">
              <a:lnSpc>
                <a:spcPts val="1400"/>
              </a:lnSpc>
              <a:spcBef>
                <a:spcPts val="180"/>
              </a:spcBef>
              <a:buFont typeface="Symbol"/>
              <a:buChar char=""/>
              <a:tabLst>
                <a:tab pos="469900" algn="l"/>
              </a:tabLst>
            </a:pPr>
            <a:r>
              <a:rPr sz="1200" spc="60" dirty="0">
                <a:latin typeface="Cambria"/>
                <a:cs typeface="Cambria"/>
              </a:rPr>
              <a:t>The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interrupt</a:t>
            </a:r>
            <a:r>
              <a:rPr sz="1200" spc="65" dirty="0">
                <a:latin typeface="Cambria"/>
                <a:cs typeface="Cambria"/>
              </a:rPr>
              <a:t> request </a:t>
            </a:r>
            <a:r>
              <a:rPr sz="1200" spc="55" dirty="0">
                <a:latin typeface="Cambria"/>
                <a:cs typeface="Cambria"/>
              </a:rPr>
              <a:t>line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 </a:t>
            </a:r>
            <a:r>
              <a:rPr sz="1200" spc="90" dirty="0">
                <a:latin typeface="Cambria"/>
                <a:cs typeface="Cambria"/>
              </a:rPr>
              <a:t>common </a:t>
            </a:r>
            <a:r>
              <a:rPr sz="1200" spc="35" dirty="0">
                <a:latin typeface="Cambria"/>
                <a:cs typeface="Cambria"/>
              </a:rPr>
              <a:t>to</a:t>
            </a:r>
            <a:r>
              <a:rPr sz="1200" spc="4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all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devices  </a:t>
            </a:r>
            <a:r>
              <a:rPr sz="1200" spc="100" dirty="0">
                <a:latin typeface="Cambria"/>
                <a:cs typeface="Cambria"/>
              </a:rPr>
              <a:t>and </a:t>
            </a:r>
            <a:r>
              <a:rPr sz="1200" spc="60" dirty="0">
                <a:latin typeface="Cambria"/>
                <a:cs typeface="Cambria"/>
              </a:rPr>
              <a:t>forms  </a:t>
            </a:r>
            <a:r>
              <a:rPr sz="1200" spc="110" dirty="0">
                <a:latin typeface="Cambria"/>
                <a:cs typeface="Cambria"/>
              </a:rPr>
              <a:t>a </a:t>
            </a:r>
            <a:r>
              <a:rPr sz="1200" spc="35" dirty="0">
                <a:latin typeface="Cambria"/>
                <a:cs typeface="Cambria"/>
              </a:rPr>
              <a:t>wired </a:t>
            </a:r>
            <a:r>
              <a:rPr sz="1200" spc="40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logic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connection.</a:t>
            </a:r>
            <a:endParaRPr sz="1200">
              <a:latin typeface="Cambria"/>
              <a:cs typeface="Cambria"/>
            </a:endParaRPr>
          </a:p>
          <a:p>
            <a:pPr marL="469265" marR="7620" indent="-228600" algn="just">
              <a:lnSpc>
                <a:spcPct val="97900"/>
              </a:lnSpc>
              <a:spcBef>
                <a:spcPts val="40"/>
              </a:spcBef>
              <a:buFont typeface="Symbol"/>
              <a:buChar char=""/>
              <a:tabLst>
                <a:tab pos="469900" algn="l"/>
              </a:tabLst>
            </a:pPr>
            <a:r>
              <a:rPr sz="1200" spc="20" dirty="0">
                <a:latin typeface="Cambria"/>
                <a:cs typeface="Cambria"/>
              </a:rPr>
              <a:t>If </a:t>
            </a:r>
            <a:r>
              <a:rPr sz="1200" spc="85" dirty="0">
                <a:latin typeface="Cambria"/>
                <a:cs typeface="Cambria"/>
              </a:rPr>
              <a:t>any </a:t>
            </a:r>
            <a:r>
              <a:rPr sz="1200" spc="45" dirty="0">
                <a:latin typeface="Cambria"/>
                <a:cs typeface="Cambria"/>
              </a:rPr>
              <a:t>device </a:t>
            </a:r>
            <a:r>
              <a:rPr sz="1200" spc="110" dirty="0">
                <a:latin typeface="Cambria"/>
                <a:cs typeface="Cambria"/>
              </a:rPr>
              <a:t>has an </a:t>
            </a:r>
            <a:r>
              <a:rPr sz="1200" spc="60" dirty="0">
                <a:latin typeface="Cambria"/>
                <a:cs typeface="Cambria"/>
              </a:rPr>
              <a:t>interrupt </a:t>
            </a:r>
            <a:r>
              <a:rPr sz="1200" spc="75" dirty="0">
                <a:latin typeface="Cambria"/>
                <a:cs typeface="Cambria"/>
              </a:rPr>
              <a:t>signal </a:t>
            </a:r>
            <a:r>
              <a:rPr sz="1200" spc="70" dirty="0">
                <a:latin typeface="Cambria"/>
                <a:cs typeface="Cambria"/>
              </a:rPr>
              <a:t>in the </a:t>
            </a:r>
            <a:r>
              <a:rPr sz="1200" spc="35" dirty="0">
                <a:latin typeface="Cambria"/>
                <a:cs typeface="Cambria"/>
              </a:rPr>
              <a:t>low-level </a:t>
            </a:r>
            <a:r>
              <a:rPr sz="1200" spc="80" dirty="0">
                <a:latin typeface="Cambria"/>
                <a:cs typeface="Cambria"/>
              </a:rPr>
              <a:t>state,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60" dirty="0">
                <a:latin typeface="Cambria"/>
                <a:cs typeface="Cambria"/>
              </a:rPr>
              <a:t>interrupt 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line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goes  </a:t>
            </a:r>
            <a:r>
              <a:rPr sz="1200" spc="40" dirty="0">
                <a:latin typeface="Cambria"/>
                <a:cs typeface="Cambria"/>
              </a:rPr>
              <a:t>to 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35" dirty="0">
                <a:latin typeface="Cambria"/>
                <a:cs typeface="Cambria"/>
              </a:rPr>
              <a:t>low-level  </a:t>
            </a:r>
            <a:r>
              <a:rPr sz="1200" spc="70" dirty="0">
                <a:latin typeface="Cambria"/>
                <a:cs typeface="Cambria"/>
              </a:rPr>
              <a:t>state </a:t>
            </a:r>
            <a:r>
              <a:rPr sz="1200" spc="100" dirty="0">
                <a:latin typeface="Cambria"/>
                <a:cs typeface="Cambria"/>
              </a:rPr>
              <a:t>and </a:t>
            </a:r>
            <a:r>
              <a:rPr sz="1200" spc="75" dirty="0">
                <a:latin typeface="Cambria"/>
                <a:cs typeface="Cambria"/>
              </a:rPr>
              <a:t>enables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60" dirty="0">
                <a:latin typeface="Cambria"/>
                <a:cs typeface="Cambria"/>
              </a:rPr>
              <a:t>interrupt </a:t>
            </a:r>
            <a:r>
              <a:rPr sz="1200" spc="80" dirty="0">
                <a:latin typeface="Cambria"/>
                <a:cs typeface="Cambria"/>
              </a:rPr>
              <a:t>input </a:t>
            </a:r>
            <a:r>
              <a:rPr sz="1200" spc="70" dirty="0">
                <a:latin typeface="Cambria"/>
                <a:cs typeface="Cambria"/>
              </a:rPr>
              <a:t>in the 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140" dirty="0">
                <a:latin typeface="Cambria"/>
                <a:cs typeface="Cambria"/>
              </a:rPr>
              <a:t>CPU.</a:t>
            </a:r>
            <a:endParaRPr sz="1200">
              <a:latin typeface="Cambria"/>
              <a:cs typeface="Cambria"/>
            </a:endParaRPr>
          </a:p>
          <a:p>
            <a:pPr marL="469265" marR="5080" indent="-228600" algn="just">
              <a:lnSpc>
                <a:spcPts val="1420"/>
              </a:lnSpc>
              <a:spcBef>
                <a:spcPts val="100"/>
              </a:spcBef>
              <a:buFont typeface="Symbol"/>
              <a:buChar char=""/>
              <a:tabLst>
                <a:tab pos="469900" algn="l"/>
              </a:tabLst>
            </a:pPr>
            <a:r>
              <a:rPr sz="1200" spc="80" dirty="0">
                <a:latin typeface="Cambria"/>
                <a:cs typeface="Cambria"/>
              </a:rPr>
              <a:t>When </a:t>
            </a:r>
            <a:r>
              <a:rPr sz="1200" spc="75" dirty="0">
                <a:latin typeface="Cambria"/>
                <a:cs typeface="Cambria"/>
              </a:rPr>
              <a:t>no </a:t>
            </a:r>
            <a:r>
              <a:rPr sz="1200" spc="65" dirty="0">
                <a:latin typeface="Cambria"/>
                <a:cs typeface="Cambria"/>
              </a:rPr>
              <a:t>interrupts </a:t>
            </a:r>
            <a:r>
              <a:rPr sz="1200" spc="55" dirty="0">
                <a:latin typeface="Cambria"/>
                <a:cs typeface="Cambria"/>
              </a:rPr>
              <a:t>are </a:t>
            </a:r>
            <a:r>
              <a:rPr sz="1200" spc="75" dirty="0">
                <a:latin typeface="Cambria"/>
                <a:cs typeface="Cambria"/>
              </a:rPr>
              <a:t>pending,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60" dirty="0">
                <a:latin typeface="Cambria"/>
                <a:cs typeface="Cambria"/>
              </a:rPr>
              <a:t>interrupt </a:t>
            </a:r>
            <a:r>
              <a:rPr sz="1200" spc="55" dirty="0">
                <a:latin typeface="Cambria"/>
                <a:cs typeface="Cambria"/>
              </a:rPr>
              <a:t>line </a:t>
            </a:r>
            <a:r>
              <a:rPr sz="1200" spc="80" dirty="0">
                <a:latin typeface="Cambria"/>
                <a:cs typeface="Cambria"/>
              </a:rPr>
              <a:t>stays </a:t>
            </a:r>
            <a:r>
              <a:rPr sz="1200" spc="70" dirty="0">
                <a:latin typeface="Cambria"/>
                <a:cs typeface="Cambria"/>
              </a:rPr>
              <a:t>in </a:t>
            </a:r>
            <a:r>
              <a:rPr sz="1200" spc="65" dirty="0">
                <a:latin typeface="Cambria"/>
                <a:cs typeface="Cambria"/>
              </a:rPr>
              <a:t>the </a:t>
            </a:r>
            <a:r>
              <a:rPr sz="1200" spc="55" dirty="0">
                <a:latin typeface="Cambria"/>
                <a:cs typeface="Cambria"/>
              </a:rPr>
              <a:t>high-level 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state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and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no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interrupts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are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recognized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by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40" dirty="0">
                <a:latin typeface="Cambria"/>
                <a:cs typeface="Cambria"/>
              </a:rPr>
              <a:t>CPU.</a:t>
            </a:r>
            <a:endParaRPr sz="1200">
              <a:latin typeface="Cambria"/>
              <a:cs typeface="Cambria"/>
            </a:endParaRPr>
          </a:p>
          <a:p>
            <a:pPr marL="1384300" lvl="1" indent="-229870" algn="just">
              <a:lnSpc>
                <a:spcPts val="1355"/>
              </a:lnSpc>
              <a:buChar char=""/>
              <a:tabLst>
                <a:tab pos="1384935" algn="l"/>
              </a:tabLst>
            </a:pPr>
            <a:r>
              <a:rPr sz="1200" dirty="0">
                <a:latin typeface="Wingdings"/>
                <a:cs typeface="Wingdings"/>
              </a:rPr>
              <a:t>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spc="75" dirty="0">
                <a:latin typeface="Cambria"/>
                <a:cs typeface="Cambria"/>
              </a:rPr>
              <a:t>this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equivalent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negative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logic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45" dirty="0">
                <a:latin typeface="Cambria"/>
                <a:cs typeface="Cambria"/>
              </a:rPr>
              <a:t>OR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operation.</a:t>
            </a:r>
            <a:endParaRPr sz="1200">
              <a:latin typeface="Cambria"/>
              <a:cs typeface="Cambria"/>
            </a:endParaRPr>
          </a:p>
          <a:p>
            <a:pPr marL="469265" marR="5080" indent="-228600" algn="just">
              <a:lnSpc>
                <a:spcPct val="97900"/>
              </a:lnSpc>
              <a:spcBef>
                <a:spcPts val="80"/>
              </a:spcBef>
              <a:buFont typeface="Symbol"/>
              <a:buChar char=""/>
              <a:tabLst>
                <a:tab pos="469900" algn="l"/>
              </a:tabLst>
            </a:pPr>
            <a:r>
              <a:rPr sz="1200" spc="60" dirty="0">
                <a:latin typeface="Cambria"/>
                <a:cs typeface="Cambria"/>
              </a:rPr>
              <a:t>The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140" dirty="0">
                <a:latin typeface="Cambria"/>
                <a:cs typeface="Cambria"/>
              </a:rPr>
              <a:t>CPU </a:t>
            </a:r>
            <a:r>
              <a:rPr sz="1200" spc="75" dirty="0">
                <a:latin typeface="Cambria"/>
                <a:cs typeface="Cambria"/>
              </a:rPr>
              <a:t>responds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45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an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interrupt</a:t>
            </a:r>
            <a:r>
              <a:rPr sz="1200" spc="65" dirty="0">
                <a:latin typeface="Cambria"/>
                <a:cs typeface="Cambria"/>
              </a:rPr>
              <a:t> request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by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enabling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interrupt 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acknowledge </a:t>
            </a:r>
            <a:r>
              <a:rPr sz="1200" spc="70" dirty="0">
                <a:latin typeface="Cambria"/>
                <a:cs typeface="Cambria"/>
              </a:rPr>
              <a:t>line. This </a:t>
            </a:r>
            <a:r>
              <a:rPr sz="1200" spc="75" dirty="0">
                <a:latin typeface="Cambria"/>
                <a:cs typeface="Cambria"/>
              </a:rPr>
              <a:t>signal </a:t>
            </a:r>
            <a:r>
              <a:rPr sz="1200" spc="65" dirty="0">
                <a:latin typeface="Cambria"/>
                <a:cs typeface="Cambria"/>
              </a:rPr>
              <a:t>is </a:t>
            </a:r>
            <a:r>
              <a:rPr sz="1200" spc="45" dirty="0">
                <a:latin typeface="Cambria"/>
                <a:cs typeface="Cambria"/>
              </a:rPr>
              <a:t>received </a:t>
            </a:r>
            <a:r>
              <a:rPr sz="1200" spc="60" dirty="0">
                <a:latin typeface="Cambria"/>
                <a:cs typeface="Cambria"/>
              </a:rPr>
              <a:t>by </a:t>
            </a:r>
            <a:r>
              <a:rPr sz="1200" spc="45" dirty="0">
                <a:latin typeface="Cambria"/>
                <a:cs typeface="Cambria"/>
              </a:rPr>
              <a:t>device </a:t>
            </a:r>
            <a:r>
              <a:rPr sz="1200" spc="75" dirty="0">
                <a:latin typeface="Cambria"/>
                <a:cs typeface="Cambria"/>
              </a:rPr>
              <a:t>1 at </a:t>
            </a:r>
            <a:r>
              <a:rPr sz="1200" spc="60" dirty="0">
                <a:latin typeface="Cambria"/>
                <a:cs typeface="Cambria"/>
              </a:rPr>
              <a:t>its </a:t>
            </a:r>
            <a:r>
              <a:rPr sz="1200" spc="35" dirty="0">
                <a:latin typeface="Cambria"/>
                <a:cs typeface="Cambria"/>
              </a:rPr>
              <a:t>PI </a:t>
            </a:r>
            <a:r>
              <a:rPr sz="1200" spc="20" dirty="0">
                <a:latin typeface="Cambria"/>
                <a:cs typeface="Cambria"/>
              </a:rPr>
              <a:t>(Priority </a:t>
            </a:r>
            <a:r>
              <a:rPr sz="1200" spc="10" dirty="0">
                <a:latin typeface="Cambria"/>
                <a:cs typeface="Cambria"/>
              </a:rPr>
              <a:t>In) </a:t>
            </a:r>
            <a:r>
              <a:rPr sz="1200" spc="15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input.</a:t>
            </a:r>
            <a:endParaRPr sz="1200">
              <a:latin typeface="Cambria"/>
              <a:cs typeface="Cambria"/>
            </a:endParaRPr>
          </a:p>
          <a:p>
            <a:pPr marL="469265" marR="10160" indent="-228600" algn="just">
              <a:lnSpc>
                <a:spcPts val="1420"/>
              </a:lnSpc>
              <a:spcBef>
                <a:spcPts val="100"/>
              </a:spcBef>
              <a:buFont typeface="Symbol"/>
              <a:buChar char=""/>
              <a:tabLst>
                <a:tab pos="469900" algn="l"/>
              </a:tabLst>
            </a:pPr>
            <a:r>
              <a:rPr sz="1200" spc="60" dirty="0">
                <a:latin typeface="Cambria"/>
                <a:cs typeface="Cambria"/>
              </a:rPr>
              <a:t>The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acknowledge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signal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passes </a:t>
            </a:r>
            <a:r>
              <a:rPr sz="1200" spc="75" dirty="0">
                <a:latin typeface="Cambria"/>
                <a:cs typeface="Cambria"/>
              </a:rPr>
              <a:t>on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4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next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device</a:t>
            </a:r>
            <a:r>
              <a:rPr sz="1200" spc="5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through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PO 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20" dirty="0">
                <a:latin typeface="Cambria"/>
                <a:cs typeface="Cambria"/>
              </a:rPr>
              <a:t>(Priority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Out)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output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only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20" dirty="0">
                <a:latin typeface="Cambria"/>
                <a:cs typeface="Cambria"/>
              </a:rPr>
              <a:t>if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device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1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not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requesting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an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interrupt.</a:t>
            </a:r>
            <a:endParaRPr sz="1200">
              <a:latin typeface="Cambria"/>
              <a:cs typeface="Cambria"/>
            </a:endParaRPr>
          </a:p>
          <a:p>
            <a:pPr marL="469265" marR="6350" indent="-228600" algn="just">
              <a:lnSpc>
                <a:spcPts val="1420"/>
              </a:lnSpc>
              <a:spcBef>
                <a:spcPts val="55"/>
              </a:spcBef>
              <a:buFont typeface="Symbol"/>
              <a:buChar char=""/>
              <a:tabLst>
                <a:tab pos="469900" algn="l"/>
              </a:tabLst>
            </a:pPr>
            <a:r>
              <a:rPr sz="1200" spc="20" dirty="0">
                <a:latin typeface="Cambria"/>
                <a:cs typeface="Cambria"/>
              </a:rPr>
              <a:t>If </a:t>
            </a:r>
            <a:r>
              <a:rPr sz="1200" spc="45" dirty="0">
                <a:latin typeface="Cambria"/>
                <a:cs typeface="Cambria"/>
              </a:rPr>
              <a:t>device </a:t>
            </a:r>
            <a:r>
              <a:rPr sz="1200" spc="75" dirty="0">
                <a:latin typeface="Cambria"/>
                <a:cs typeface="Cambria"/>
              </a:rPr>
              <a:t>1 </a:t>
            </a:r>
            <a:r>
              <a:rPr sz="1200" spc="110" dirty="0">
                <a:latin typeface="Cambria"/>
                <a:cs typeface="Cambria"/>
              </a:rPr>
              <a:t>has a </a:t>
            </a:r>
            <a:r>
              <a:rPr sz="1200" spc="65" dirty="0">
                <a:latin typeface="Cambria"/>
                <a:cs typeface="Cambria"/>
              </a:rPr>
              <a:t>pending </a:t>
            </a:r>
            <a:r>
              <a:rPr sz="1200" spc="70" dirty="0">
                <a:latin typeface="Cambria"/>
                <a:cs typeface="Cambria"/>
              </a:rPr>
              <a:t>interrupt, </a:t>
            </a:r>
            <a:r>
              <a:rPr sz="1200" spc="35" dirty="0">
                <a:latin typeface="Cambria"/>
                <a:cs typeface="Cambria"/>
              </a:rPr>
              <a:t>it </a:t>
            </a:r>
            <a:r>
              <a:rPr sz="1200" spc="70" dirty="0">
                <a:latin typeface="Cambria"/>
                <a:cs typeface="Cambria"/>
              </a:rPr>
              <a:t>blocks the </a:t>
            </a:r>
            <a:r>
              <a:rPr sz="1200" spc="60" dirty="0">
                <a:latin typeface="Cambria"/>
                <a:cs typeface="Cambria"/>
              </a:rPr>
              <a:t>acknowledge </a:t>
            </a:r>
            <a:r>
              <a:rPr sz="1200" spc="75" dirty="0">
                <a:latin typeface="Cambria"/>
                <a:cs typeface="Cambria"/>
              </a:rPr>
              <a:t>signal </a:t>
            </a:r>
            <a:r>
              <a:rPr sz="1200" spc="60" dirty="0">
                <a:latin typeface="Cambria"/>
                <a:cs typeface="Cambria"/>
              </a:rPr>
              <a:t>from 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next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device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by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placing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0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14" dirty="0">
                <a:latin typeface="Cambria"/>
                <a:cs typeface="Cambria"/>
              </a:rPr>
              <a:t>PO </a:t>
            </a:r>
            <a:r>
              <a:rPr sz="1200" spc="85" dirty="0">
                <a:latin typeface="Cambria"/>
                <a:cs typeface="Cambria"/>
              </a:rPr>
              <a:t>output.</a:t>
            </a:r>
            <a:endParaRPr sz="12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Symbol"/>
              <a:buChar char=""/>
            </a:pPr>
            <a:endParaRPr sz="1100">
              <a:latin typeface="Cambria"/>
              <a:cs typeface="Cambria"/>
            </a:endParaRPr>
          </a:p>
          <a:p>
            <a:pPr marL="12700" algn="just">
              <a:lnSpc>
                <a:spcPts val="1430"/>
              </a:lnSpc>
              <a:spcBef>
                <a:spcPts val="5"/>
              </a:spcBef>
            </a:pPr>
            <a:r>
              <a:rPr sz="1200" b="1" spc="35" dirty="0">
                <a:latin typeface="Cambria"/>
                <a:cs typeface="Cambria"/>
              </a:rPr>
              <a:t>Parallel</a:t>
            </a:r>
            <a:r>
              <a:rPr sz="1200" b="1" spc="125" dirty="0">
                <a:latin typeface="Cambria"/>
                <a:cs typeface="Cambria"/>
              </a:rPr>
              <a:t> </a:t>
            </a:r>
            <a:r>
              <a:rPr sz="1200" b="1" spc="50" dirty="0">
                <a:latin typeface="Cambria"/>
                <a:cs typeface="Cambria"/>
              </a:rPr>
              <a:t>Priority</a:t>
            </a:r>
            <a:r>
              <a:rPr sz="1200" b="1" spc="125" dirty="0">
                <a:latin typeface="Cambria"/>
                <a:cs typeface="Cambria"/>
              </a:rPr>
              <a:t> </a:t>
            </a:r>
            <a:r>
              <a:rPr sz="1200" b="1" spc="60" dirty="0">
                <a:latin typeface="Cambria"/>
                <a:cs typeface="Cambria"/>
              </a:rPr>
              <a:t>Interrupt:</a:t>
            </a:r>
            <a:endParaRPr sz="1200">
              <a:latin typeface="Cambria"/>
              <a:cs typeface="Cambria"/>
            </a:endParaRPr>
          </a:p>
          <a:p>
            <a:pPr marL="12700" marR="6350" indent="456565" algn="just">
              <a:lnSpc>
                <a:spcPts val="1400"/>
              </a:lnSpc>
              <a:spcBef>
                <a:spcPts val="65"/>
              </a:spcBef>
            </a:pPr>
            <a:r>
              <a:rPr sz="1200" spc="60" dirty="0">
                <a:latin typeface="Cambria"/>
                <a:cs typeface="Cambria"/>
              </a:rPr>
              <a:t>The </a:t>
            </a:r>
            <a:r>
              <a:rPr sz="1200" spc="50" dirty="0">
                <a:latin typeface="Cambria"/>
                <a:cs typeface="Cambria"/>
              </a:rPr>
              <a:t>parallel </a:t>
            </a:r>
            <a:r>
              <a:rPr sz="1200" spc="35" dirty="0">
                <a:solidFill>
                  <a:srgbClr val="C00000"/>
                </a:solidFill>
                <a:latin typeface="Cambria"/>
                <a:cs typeface="Cambria"/>
              </a:rPr>
              <a:t>priority </a:t>
            </a:r>
            <a:r>
              <a:rPr sz="1200" spc="60" dirty="0">
                <a:solidFill>
                  <a:srgbClr val="C00000"/>
                </a:solidFill>
                <a:latin typeface="Cambria"/>
                <a:cs typeface="Cambria"/>
              </a:rPr>
              <a:t>interrupt </a:t>
            </a:r>
            <a:r>
              <a:rPr sz="1200" spc="75" dirty="0">
                <a:solidFill>
                  <a:srgbClr val="C00000"/>
                </a:solidFill>
                <a:latin typeface="Cambria"/>
                <a:cs typeface="Cambria"/>
              </a:rPr>
              <a:t>method </a:t>
            </a:r>
            <a:r>
              <a:rPr sz="1200" spc="95" dirty="0">
                <a:solidFill>
                  <a:srgbClr val="C00000"/>
                </a:solidFill>
                <a:latin typeface="Cambria"/>
                <a:cs typeface="Cambria"/>
              </a:rPr>
              <a:t>uses </a:t>
            </a:r>
            <a:r>
              <a:rPr sz="1200" spc="110" dirty="0">
                <a:solidFill>
                  <a:srgbClr val="C00000"/>
                </a:solidFill>
                <a:latin typeface="Cambria"/>
                <a:cs typeface="Cambria"/>
              </a:rPr>
              <a:t>a </a:t>
            </a:r>
            <a:r>
              <a:rPr sz="1200" spc="45" dirty="0">
                <a:solidFill>
                  <a:srgbClr val="C00000"/>
                </a:solidFill>
                <a:latin typeface="Cambria"/>
                <a:cs typeface="Cambria"/>
              </a:rPr>
              <a:t>register </a:t>
            </a:r>
            <a:r>
              <a:rPr sz="1200" spc="60" dirty="0">
                <a:solidFill>
                  <a:srgbClr val="C00000"/>
                </a:solidFill>
                <a:latin typeface="Cambria"/>
                <a:cs typeface="Cambria"/>
              </a:rPr>
              <a:t>whose bits </a:t>
            </a:r>
            <a:r>
              <a:rPr sz="1200" spc="55" dirty="0">
                <a:solidFill>
                  <a:srgbClr val="C00000"/>
                </a:solidFill>
                <a:latin typeface="Cambria"/>
                <a:cs typeface="Cambria"/>
              </a:rPr>
              <a:t>are </a:t>
            </a:r>
            <a:r>
              <a:rPr sz="1200" spc="65" dirty="0">
                <a:solidFill>
                  <a:srgbClr val="C00000"/>
                </a:solidFill>
                <a:latin typeface="Cambria"/>
                <a:cs typeface="Cambria"/>
              </a:rPr>
              <a:t>set 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60" dirty="0">
                <a:solidFill>
                  <a:srgbClr val="C00000"/>
                </a:solidFill>
                <a:latin typeface="Cambria"/>
                <a:cs typeface="Cambria"/>
              </a:rPr>
              <a:t>separately</a:t>
            </a:r>
            <a:r>
              <a:rPr sz="1200" spc="114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60" dirty="0">
                <a:solidFill>
                  <a:srgbClr val="C00000"/>
                </a:solidFill>
                <a:latin typeface="Cambria"/>
                <a:cs typeface="Cambria"/>
              </a:rPr>
              <a:t>by</a:t>
            </a:r>
            <a:r>
              <a:rPr sz="1200" spc="114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the</a:t>
            </a:r>
            <a:r>
              <a:rPr sz="1200" spc="12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60" dirty="0">
                <a:solidFill>
                  <a:srgbClr val="C00000"/>
                </a:solidFill>
                <a:latin typeface="Cambria"/>
                <a:cs typeface="Cambria"/>
              </a:rPr>
              <a:t>interrupt</a:t>
            </a:r>
            <a:r>
              <a:rPr sz="1200" spc="12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75" dirty="0">
                <a:solidFill>
                  <a:srgbClr val="C00000"/>
                </a:solidFill>
                <a:latin typeface="Cambria"/>
                <a:cs typeface="Cambria"/>
              </a:rPr>
              <a:t>signal</a:t>
            </a:r>
            <a:r>
              <a:rPr sz="1200" spc="12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50" dirty="0">
                <a:solidFill>
                  <a:srgbClr val="C00000"/>
                </a:solidFill>
                <a:latin typeface="Cambria"/>
                <a:cs typeface="Cambria"/>
              </a:rPr>
              <a:t>from</a:t>
            </a:r>
            <a:r>
              <a:rPr sz="1200" spc="12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90" dirty="0">
                <a:solidFill>
                  <a:srgbClr val="C00000"/>
                </a:solidFill>
                <a:latin typeface="Cambria"/>
                <a:cs typeface="Cambria"/>
              </a:rPr>
              <a:t>each</a:t>
            </a:r>
            <a:r>
              <a:rPr sz="1200" spc="114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55" dirty="0">
                <a:solidFill>
                  <a:srgbClr val="C00000"/>
                </a:solidFill>
                <a:latin typeface="Cambria"/>
                <a:cs typeface="Cambria"/>
              </a:rPr>
              <a:t>device</a:t>
            </a:r>
            <a:r>
              <a:rPr sz="1200" spc="55" dirty="0">
                <a:latin typeface="Cambria"/>
                <a:cs typeface="Cambria"/>
              </a:rPr>
              <a:t>.</a:t>
            </a:r>
            <a:endParaRPr sz="1200">
              <a:latin typeface="Cambria"/>
              <a:cs typeface="Cambria"/>
            </a:endParaRPr>
          </a:p>
          <a:p>
            <a:pPr marL="469265" indent="-228600" algn="just">
              <a:lnSpc>
                <a:spcPct val="100000"/>
              </a:lnSpc>
              <a:spcBef>
                <a:spcPts val="15"/>
              </a:spcBef>
              <a:buFont typeface="Symbol"/>
              <a:buChar char=""/>
              <a:tabLst>
                <a:tab pos="469900" algn="l"/>
              </a:tabLst>
            </a:pPr>
            <a:r>
              <a:rPr sz="1200" spc="30" dirty="0">
                <a:latin typeface="Cambria"/>
                <a:cs typeface="Cambria"/>
              </a:rPr>
              <a:t>Priority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established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according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position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bits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register.</a:t>
            </a:r>
            <a:endParaRPr sz="1200">
              <a:latin typeface="Cambria"/>
              <a:cs typeface="Cambria"/>
            </a:endParaRPr>
          </a:p>
          <a:p>
            <a:pPr marL="469265" marR="6350" indent="-228600" algn="just">
              <a:lnSpc>
                <a:spcPct val="97900"/>
              </a:lnSpc>
              <a:spcBef>
                <a:spcPts val="70"/>
              </a:spcBef>
              <a:buClr>
                <a:srgbClr val="000000"/>
              </a:buClr>
              <a:buFont typeface="Symbol"/>
              <a:buChar char=""/>
              <a:tabLst>
                <a:tab pos="469900" algn="l"/>
              </a:tabLst>
            </a:pPr>
            <a:r>
              <a:rPr sz="1200" spc="110" dirty="0">
                <a:solidFill>
                  <a:srgbClr val="006FC0"/>
                </a:solidFill>
                <a:latin typeface="Cambria"/>
                <a:cs typeface="Cambria"/>
              </a:rPr>
              <a:t>Mask </a:t>
            </a:r>
            <a:r>
              <a:rPr sz="1200" spc="45" dirty="0">
                <a:solidFill>
                  <a:srgbClr val="006FC0"/>
                </a:solidFill>
                <a:latin typeface="Cambria"/>
                <a:cs typeface="Cambria"/>
              </a:rPr>
              <a:t>register </a:t>
            </a:r>
            <a:r>
              <a:rPr sz="1200" spc="65" dirty="0">
                <a:solidFill>
                  <a:srgbClr val="006FC0"/>
                </a:solidFill>
                <a:latin typeface="Cambria"/>
                <a:cs typeface="Cambria"/>
              </a:rPr>
              <a:t>is </a:t>
            </a:r>
            <a:r>
              <a:rPr sz="1200" spc="85" dirty="0">
                <a:solidFill>
                  <a:srgbClr val="006FC0"/>
                </a:solidFill>
                <a:latin typeface="Cambria"/>
                <a:cs typeface="Cambria"/>
              </a:rPr>
              <a:t>used </a:t>
            </a:r>
            <a:r>
              <a:rPr sz="1200" spc="40" dirty="0">
                <a:solidFill>
                  <a:srgbClr val="006FC0"/>
                </a:solidFill>
                <a:latin typeface="Cambria"/>
                <a:cs typeface="Cambria"/>
              </a:rPr>
              <a:t>to </a:t>
            </a:r>
            <a:r>
              <a:rPr sz="1200" spc="35" dirty="0">
                <a:solidFill>
                  <a:srgbClr val="006FC0"/>
                </a:solidFill>
                <a:latin typeface="Cambria"/>
                <a:cs typeface="Cambria"/>
              </a:rPr>
              <a:t>provide </a:t>
            </a:r>
            <a:r>
              <a:rPr sz="1200" spc="50" dirty="0">
                <a:solidFill>
                  <a:srgbClr val="006FC0"/>
                </a:solidFill>
                <a:latin typeface="Cambria"/>
                <a:cs typeface="Cambria"/>
              </a:rPr>
              <a:t>facility </a:t>
            </a:r>
            <a:r>
              <a:rPr sz="1200" spc="25" dirty="0">
                <a:solidFill>
                  <a:srgbClr val="006FC0"/>
                </a:solidFill>
                <a:latin typeface="Cambria"/>
                <a:cs typeface="Cambria"/>
              </a:rPr>
              <a:t>for </a:t>
            </a:r>
            <a:r>
              <a:rPr sz="1200" spc="70" dirty="0">
                <a:solidFill>
                  <a:srgbClr val="006FC0"/>
                </a:solidFill>
                <a:latin typeface="Cambria"/>
                <a:cs typeface="Cambria"/>
              </a:rPr>
              <a:t>the </a:t>
            </a:r>
            <a:r>
              <a:rPr sz="1200" spc="60" dirty="0">
                <a:solidFill>
                  <a:srgbClr val="006FC0"/>
                </a:solidFill>
                <a:latin typeface="Cambria"/>
                <a:cs typeface="Cambria"/>
              </a:rPr>
              <a:t>higher </a:t>
            </a:r>
            <a:r>
              <a:rPr sz="1200" spc="30" dirty="0">
                <a:solidFill>
                  <a:srgbClr val="006FC0"/>
                </a:solidFill>
                <a:latin typeface="Cambria"/>
                <a:cs typeface="Cambria"/>
              </a:rPr>
              <a:t>priority </a:t>
            </a:r>
            <a:r>
              <a:rPr sz="1200" spc="50" dirty="0">
                <a:solidFill>
                  <a:srgbClr val="006FC0"/>
                </a:solidFill>
                <a:latin typeface="Cambria"/>
                <a:cs typeface="Cambria"/>
              </a:rPr>
              <a:t>devices </a:t>
            </a:r>
            <a:r>
              <a:rPr sz="1200" spc="35" dirty="0">
                <a:solidFill>
                  <a:srgbClr val="006FC0"/>
                </a:solidFill>
                <a:latin typeface="Cambria"/>
                <a:cs typeface="Cambria"/>
              </a:rPr>
              <a:t>to </a:t>
            </a:r>
            <a:r>
              <a:rPr sz="1200" spc="40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200" spc="60" dirty="0">
                <a:solidFill>
                  <a:srgbClr val="006FC0"/>
                </a:solidFill>
                <a:latin typeface="Cambria"/>
                <a:cs typeface="Cambria"/>
              </a:rPr>
              <a:t>interrupt </a:t>
            </a:r>
            <a:r>
              <a:rPr sz="1200" spc="70" dirty="0">
                <a:solidFill>
                  <a:srgbClr val="006FC0"/>
                </a:solidFill>
                <a:latin typeface="Cambria"/>
                <a:cs typeface="Cambria"/>
              </a:rPr>
              <a:t>when </a:t>
            </a:r>
            <a:r>
              <a:rPr sz="1200" spc="30" dirty="0">
                <a:solidFill>
                  <a:srgbClr val="006FC0"/>
                </a:solidFill>
                <a:latin typeface="Cambria"/>
                <a:cs typeface="Cambria"/>
              </a:rPr>
              <a:t>lower </a:t>
            </a:r>
            <a:r>
              <a:rPr sz="1200" spc="35" dirty="0">
                <a:solidFill>
                  <a:srgbClr val="006FC0"/>
                </a:solidFill>
                <a:latin typeface="Cambria"/>
                <a:cs typeface="Cambria"/>
              </a:rPr>
              <a:t>priority </a:t>
            </a:r>
            <a:r>
              <a:rPr sz="1200" spc="45" dirty="0">
                <a:latin typeface="Cambria"/>
                <a:cs typeface="Cambria"/>
              </a:rPr>
              <a:t>device </a:t>
            </a:r>
            <a:r>
              <a:rPr sz="1200" spc="65" dirty="0">
                <a:latin typeface="Cambria"/>
                <a:cs typeface="Cambria"/>
              </a:rPr>
              <a:t>is being </a:t>
            </a:r>
            <a:r>
              <a:rPr sz="1200" spc="50" dirty="0">
                <a:latin typeface="Cambria"/>
                <a:cs typeface="Cambria"/>
              </a:rPr>
              <a:t>serviced </a:t>
            </a:r>
            <a:r>
              <a:rPr sz="1200" spc="30" dirty="0">
                <a:latin typeface="Cambria"/>
                <a:cs typeface="Cambria"/>
              </a:rPr>
              <a:t>or </a:t>
            </a:r>
            <a:r>
              <a:rPr sz="1200" spc="65" dirty="0">
                <a:latin typeface="Cambria"/>
                <a:cs typeface="Cambria"/>
              </a:rPr>
              <a:t>disable </a:t>
            </a:r>
            <a:r>
              <a:rPr sz="1200" spc="55" dirty="0">
                <a:latin typeface="Cambria"/>
                <a:cs typeface="Cambria"/>
              </a:rPr>
              <a:t>all </a:t>
            </a:r>
            <a:r>
              <a:rPr sz="1200" spc="25" dirty="0">
                <a:latin typeface="Cambria"/>
                <a:cs typeface="Cambria"/>
              </a:rPr>
              <a:t>lower 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35" dirty="0">
                <a:latin typeface="Cambria"/>
                <a:cs typeface="Cambria"/>
              </a:rPr>
              <a:t>priority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devices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when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higher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being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services.</a:t>
            </a:r>
            <a:endParaRPr sz="1200">
              <a:latin typeface="Cambria"/>
              <a:cs typeface="Cambri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3450" y="521843"/>
            <a:ext cx="5699759" cy="30473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4386198"/>
            <a:ext cx="5973445" cy="4927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200" spc="60" dirty="0">
                <a:latin typeface="Cambria"/>
                <a:cs typeface="Cambria"/>
              </a:rPr>
              <a:t>Fig: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30" dirty="0">
                <a:latin typeface="Cambria"/>
                <a:cs typeface="Cambria"/>
              </a:rPr>
              <a:t>Priority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Interrupt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Hardware</a:t>
            </a:r>
            <a:endParaRPr sz="12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5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</a:pPr>
            <a:r>
              <a:rPr sz="1200" spc="35" dirty="0">
                <a:latin typeface="Cambria"/>
                <a:cs typeface="Cambria"/>
              </a:rPr>
              <a:t>It</a:t>
            </a:r>
            <a:r>
              <a:rPr sz="1200" spc="95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consists</a:t>
            </a:r>
            <a:r>
              <a:rPr sz="1200" spc="90" dirty="0">
                <a:latin typeface="Cambria"/>
                <a:cs typeface="Cambria"/>
              </a:rPr>
              <a:t> </a:t>
            </a:r>
            <a:r>
              <a:rPr sz="1200" spc="35" dirty="0">
                <a:latin typeface="Cambria"/>
                <a:cs typeface="Cambria"/>
              </a:rPr>
              <a:t>of:</a:t>
            </a:r>
            <a:endParaRPr sz="1200">
              <a:latin typeface="Cambria"/>
              <a:cs typeface="Cambria"/>
            </a:endParaRPr>
          </a:p>
          <a:p>
            <a:pPr marL="469265" marR="9525" indent="-228600">
              <a:lnSpc>
                <a:spcPts val="1420"/>
              </a:lnSpc>
              <a:spcBef>
                <a:spcPts val="100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200" spc="110" dirty="0">
                <a:latin typeface="Cambria"/>
                <a:cs typeface="Cambria"/>
              </a:rPr>
              <a:t>an</a:t>
            </a:r>
            <a:r>
              <a:rPr sz="1200" spc="19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interrupt</a:t>
            </a:r>
            <a:r>
              <a:rPr sz="1200" spc="195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register</a:t>
            </a:r>
            <a:r>
              <a:rPr sz="1200" spc="19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whose</a:t>
            </a:r>
            <a:r>
              <a:rPr sz="1200" spc="19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individual</a:t>
            </a:r>
            <a:r>
              <a:rPr sz="1200" spc="19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bits</a:t>
            </a:r>
            <a:r>
              <a:rPr sz="1200" spc="19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are</a:t>
            </a:r>
            <a:r>
              <a:rPr sz="1200" spc="19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set</a:t>
            </a:r>
            <a:r>
              <a:rPr sz="1200" spc="19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by</a:t>
            </a:r>
            <a:r>
              <a:rPr sz="1200" spc="19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external</a:t>
            </a:r>
            <a:r>
              <a:rPr sz="1200" spc="19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conditions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and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cleared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by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program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instructions.</a:t>
            </a:r>
            <a:endParaRPr sz="1200">
              <a:latin typeface="Cambria"/>
              <a:cs typeface="Cambria"/>
            </a:endParaRPr>
          </a:p>
          <a:p>
            <a:pPr marL="697865">
              <a:lnSpc>
                <a:spcPts val="1345"/>
              </a:lnSpc>
            </a:pPr>
            <a:r>
              <a:rPr sz="1200" dirty="0">
                <a:latin typeface="Courier New"/>
                <a:cs typeface="Courier New"/>
              </a:rPr>
              <a:t>o</a:t>
            </a:r>
            <a:r>
              <a:rPr sz="1200" spc="355" dirty="0">
                <a:latin typeface="Courier New"/>
                <a:cs typeface="Courier New"/>
              </a:rPr>
              <a:t> </a:t>
            </a:r>
            <a:r>
              <a:rPr sz="1200" spc="60" dirty="0">
                <a:latin typeface="Cambria"/>
                <a:cs typeface="Cambria"/>
              </a:rPr>
              <a:t>The</a:t>
            </a:r>
            <a:r>
              <a:rPr sz="1200" spc="25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magnetic</a:t>
            </a:r>
            <a:r>
              <a:rPr sz="1200" spc="25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disk,</a:t>
            </a:r>
            <a:r>
              <a:rPr sz="1200" spc="26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being</a:t>
            </a:r>
            <a:r>
              <a:rPr sz="1200" spc="25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</a:t>
            </a:r>
            <a:r>
              <a:rPr sz="1200" spc="25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high-speed</a:t>
            </a:r>
            <a:r>
              <a:rPr sz="1200" spc="250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device</a:t>
            </a:r>
            <a:r>
              <a:rPr sz="1200" spc="25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250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given</a:t>
            </a:r>
            <a:r>
              <a:rPr sz="1200" spc="25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25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highest</a:t>
            </a:r>
            <a:endParaRPr sz="1200">
              <a:latin typeface="Cambria"/>
              <a:cs typeface="Cambria"/>
            </a:endParaRPr>
          </a:p>
          <a:p>
            <a:pPr marL="926465">
              <a:lnSpc>
                <a:spcPts val="1430"/>
              </a:lnSpc>
            </a:pPr>
            <a:r>
              <a:rPr sz="1200" spc="45" dirty="0">
                <a:latin typeface="Cambria"/>
                <a:cs typeface="Cambria"/>
              </a:rPr>
              <a:t>priority.</a:t>
            </a:r>
            <a:endParaRPr sz="1200">
              <a:latin typeface="Cambria"/>
              <a:cs typeface="Cambria"/>
            </a:endParaRPr>
          </a:p>
          <a:p>
            <a:pPr marL="469265" marR="8255" indent="-228600" algn="just">
              <a:lnSpc>
                <a:spcPct val="97900"/>
              </a:lnSpc>
              <a:spcBef>
                <a:spcPts val="65"/>
              </a:spcBef>
              <a:buFont typeface="Symbol"/>
              <a:buChar char=""/>
              <a:tabLst>
                <a:tab pos="469900" algn="l"/>
              </a:tabLst>
            </a:pP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114" dirty="0">
                <a:latin typeface="Cambria"/>
                <a:cs typeface="Cambria"/>
              </a:rPr>
              <a:t>mask </a:t>
            </a:r>
            <a:r>
              <a:rPr sz="1200" spc="45" dirty="0">
                <a:latin typeface="Cambria"/>
                <a:cs typeface="Cambria"/>
              </a:rPr>
              <a:t>register </a:t>
            </a:r>
            <a:r>
              <a:rPr sz="1200" spc="105" dirty="0">
                <a:latin typeface="Cambria"/>
                <a:cs typeface="Cambria"/>
              </a:rPr>
              <a:t>has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95" dirty="0">
                <a:latin typeface="Cambria"/>
                <a:cs typeface="Cambria"/>
              </a:rPr>
              <a:t>same </a:t>
            </a:r>
            <a:r>
              <a:rPr sz="1200" spc="85" dirty="0">
                <a:latin typeface="Cambria"/>
                <a:cs typeface="Cambria"/>
              </a:rPr>
              <a:t>number </a:t>
            </a:r>
            <a:r>
              <a:rPr sz="1200" spc="25" dirty="0">
                <a:latin typeface="Cambria"/>
                <a:cs typeface="Cambria"/>
              </a:rPr>
              <a:t>of  </a:t>
            </a:r>
            <a:r>
              <a:rPr sz="1200" spc="60" dirty="0">
                <a:latin typeface="Cambria"/>
                <a:cs typeface="Cambria"/>
              </a:rPr>
              <a:t>bits </a:t>
            </a:r>
            <a:r>
              <a:rPr sz="1200" spc="105" dirty="0">
                <a:latin typeface="Cambria"/>
                <a:cs typeface="Cambria"/>
              </a:rPr>
              <a:t>as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60" dirty="0">
                <a:latin typeface="Cambria"/>
                <a:cs typeface="Cambria"/>
              </a:rPr>
              <a:t>interrupt </a:t>
            </a:r>
            <a:r>
              <a:rPr sz="1200" spc="55" dirty="0">
                <a:latin typeface="Cambria"/>
                <a:cs typeface="Cambria"/>
              </a:rPr>
              <a:t>register. 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95" dirty="0">
                <a:latin typeface="Cambria"/>
                <a:cs typeface="Cambria"/>
              </a:rPr>
              <a:t>By </a:t>
            </a:r>
            <a:r>
              <a:rPr sz="1200" spc="100" dirty="0">
                <a:latin typeface="Cambria"/>
                <a:cs typeface="Cambria"/>
              </a:rPr>
              <a:t>means </a:t>
            </a:r>
            <a:r>
              <a:rPr sz="1200" spc="25" dirty="0">
                <a:latin typeface="Cambria"/>
                <a:cs typeface="Cambria"/>
              </a:rPr>
              <a:t>of </a:t>
            </a:r>
            <a:r>
              <a:rPr sz="1200" spc="60" dirty="0">
                <a:latin typeface="Cambria"/>
                <a:cs typeface="Cambria"/>
              </a:rPr>
              <a:t>program </a:t>
            </a:r>
            <a:r>
              <a:rPr sz="1200" spc="80" dirty="0">
                <a:latin typeface="Cambria"/>
                <a:cs typeface="Cambria"/>
              </a:rPr>
              <a:t>instructions, </a:t>
            </a:r>
            <a:r>
              <a:rPr sz="1200" spc="35" dirty="0">
                <a:latin typeface="Cambria"/>
                <a:cs typeface="Cambria"/>
              </a:rPr>
              <a:t>it </a:t>
            </a:r>
            <a:r>
              <a:rPr sz="1200" spc="65" dirty="0">
                <a:latin typeface="Cambria"/>
                <a:cs typeface="Cambria"/>
              </a:rPr>
              <a:t>is </a:t>
            </a:r>
            <a:r>
              <a:rPr sz="1200" spc="60" dirty="0">
                <a:latin typeface="Cambria"/>
                <a:cs typeface="Cambria"/>
              </a:rPr>
              <a:t>possible </a:t>
            </a:r>
            <a:r>
              <a:rPr sz="1200" spc="40" dirty="0">
                <a:latin typeface="Cambria"/>
                <a:cs typeface="Cambria"/>
              </a:rPr>
              <a:t>to </a:t>
            </a:r>
            <a:r>
              <a:rPr sz="1200" spc="65" dirty="0">
                <a:latin typeface="Cambria"/>
                <a:cs typeface="Cambria"/>
              </a:rPr>
              <a:t>set </a:t>
            </a:r>
            <a:r>
              <a:rPr sz="1200" spc="30" dirty="0">
                <a:latin typeface="Cambria"/>
                <a:cs typeface="Cambria"/>
              </a:rPr>
              <a:t>or </a:t>
            </a:r>
            <a:r>
              <a:rPr sz="1200" spc="50" dirty="0">
                <a:latin typeface="Cambria"/>
                <a:cs typeface="Cambria"/>
              </a:rPr>
              <a:t>reset </a:t>
            </a:r>
            <a:r>
              <a:rPr sz="1200" spc="85" dirty="0">
                <a:latin typeface="Cambria"/>
                <a:cs typeface="Cambria"/>
              </a:rPr>
              <a:t>any </a:t>
            </a:r>
            <a:r>
              <a:rPr sz="1200" spc="50" dirty="0">
                <a:latin typeface="Cambria"/>
                <a:cs typeface="Cambria"/>
              </a:rPr>
              <a:t>bit </a:t>
            </a:r>
            <a:r>
              <a:rPr sz="1200" spc="70" dirty="0">
                <a:latin typeface="Cambria"/>
                <a:cs typeface="Cambria"/>
              </a:rPr>
              <a:t>in 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14" dirty="0">
                <a:latin typeface="Cambria"/>
                <a:cs typeface="Cambria"/>
              </a:rPr>
              <a:t> mask </a:t>
            </a:r>
            <a:r>
              <a:rPr sz="1200" spc="55" dirty="0">
                <a:latin typeface="Cambria"/>
                <a:cs typeface="Cambria"/>
              </a:rPr>
              <a:t>register.</a:t>
            </a:r>
            <a:endParaRPr sz="1200">
              <a:latin typeface="Cambria"/>
              <a:cs typeface="Cambria"/>
            </a:endParaRPr>
          </a:p>
          <a:p>
            <a:pPr marL="469265" marR="12700" indent="-228600" algn="just">
              <a:lnSpc>
                <a:spcPts val="1420"/>
              </a:lnSpc>
              <a:spcBef>
                <a:spcPts val="100"/>
              </a:spcBef>
              <a:buFont typeface="Symbol"/>
              <a:buChar char=""/>
              <a:tabLst>
                <a:tab pos="469900" algn="l"/>
              </a:tabLst>
            </a:pPr>
            <a:r>
              <a:rPr sz="1200" spc="120" dirty="0">
                <a:latin typeface="Cambria"/>
                <a:cs typeface="Cambria"/>
              </a:rPr>
              <a:t>Each </a:t>
            </a:r>
            <a:r>
              <a:rPr sz="1200" spc="60" dirty="0">
                <a:latin typeface="Cambria"/>
                <a:cs typeface="Cambria"/>
              </a:rPr>
              <a:t>interrupt </a:t>
            </a:r>
            <a:r>
              <a:rPr sz="1200" spc="50" dirty="0">
                <a:latin typeface="Cambria"/>
                <a:cs typeface="Cambria"/>
              </a:rPr>
              <a:t>bit </a:t>
            </a:r>
            <a:r>
              <a:rPr sz="1200" spc="105" dirty="0">
                <a:latin typeface="Cambria"/>
                <a:cs typeface="Cambria"/>
              </a:rPr>
              <a:t>and </a:t>
            </a:r>
            <a:r>
              <a:rPr sz="1200" spc="35" dirty="0">
                <a:latin typeface="Cambria"/>
                <a:cs typeface="Cambria"/>
              </a:rPr>
              <a:t>it </a:t>
            </a:r>
            <a:r>
              <a:rPr sz="1200" spc="65" dirty="0">
                <a:latin typeface="Cambria"/>
                <a:cs typeface="Cambria"/>
              </a:rPr>
              <a:t>corresponding </a:t>
            </a:r>
            <a:r>
              <a:rPr sz="1200" spc="114" dirty="0">
                <a:latin typeface="Cambria"/>
                <a:cs typeface="Cambria"/>
              </a:rPr>
              <a:t>mask </a:t>
            </a:r>
            <a:r>
              <a:rPr sz="1200" spc="50" dirty="0">
                <a:latin typeface="Cambria"/>
                <a:cs typeface="Cambria"/>
              </a:rPr>
              <a:t>bit </a:t>
            </a:r>
            <a:r>
              <a:rPr sz="1200" spc="55" dirty="0">
                <a:latin typeface="Cambria"/>
                <a:cs typeface="Cambria"/>
              </a:rPr>
              <a:t>are </a:t>
            </a:r>
            <a:r>
              <a:rPr sz="1200" spc="60" dirty="0">
                <a:latin typeface="Cambria"/>
                <a:cs typeface="Cambria"/>
              </a:rPr>
              <a:t>applied </a:t>
            </a:r>
            <a:r>
              <a:rPr sz="1200" spc="40" dirty="0">
                <a:latin typeface="Cambria"/>
                <a:cs typeface="Cambria"/>
              </a:rPr>
              <a:t>to </a:t>
            </a:r>
            <a:r>
              <a:rPr sz="1200" spc="110" dirty="0">
                <a:latin typeface="Cambria"/>
                <a:cs typeface="Cambria"/>
              </a:rPr>
              <a:t>an </a:t>
            </a:r>
            <a:r>
              <a:rPr sz="1200" spc="95" dirty="0">
                <a:latin typeface="Cambria"/>
                <a:cs typeface="Cambria"/>
              </a:rPr>
              <a:t>AND </a:t>
            </a:r>
            <a:r>
              <a:rPr sz="1200" spc="10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gate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produce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four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inputs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35" dirty="0">
                <a:latin typeface="Cambria"/>
                <a:cs typeface="Cambria"/>
              </a:rPr>
              <a:t>priority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encoder.</a:t>
            </a:r>
            <a:endParaRPr sz="1200">
              <a:latin typeface="Cambria"/>
              <a:cs typeface="Cambria"/>
            </a:endParaRPr>
          </a:p>
          <a:p>
            <a:pPr marL="241300" marR="8255" algn="just">
              <a:lnSpc>
                <a:spcPts val="1400"/>
              </a:lnSpc>
              <a:spcBef>
                <a:spcPts val="10"/>
              </a:spcBef>
            </a:pPr>
            <a:r>
              <a:rPr sz="1200" spc="75" dirty="0">
                <a:latin typeface="Cambria"/>
                <a:cs typeface="Cambria"/>
              </a:rPr>
              <a:t>In this </a:t>
            </a:r>
            <a:r>
              <a:rPr sz="1200" spc="50" dirty="0">
                <a:latin typeface="Cambria"/>
                <a:cs typeface="Cambria"/>
              </a:rPr>
              <a:t>way  </a:t>
            </a:r>
            <a:r>
              <a:rPr sz="1200" spc="110" dirty="0">
                <a:latin typeface="Cambria"/>
                <a:cs typeface="Cambria"/>
              </a:rPr>
              <a:t>an </a:t>
            </a:r>
            <a:r>
              <a:rPr sz="1200" spc="60" dirty="0">
                <a:latin typeface="Cambria"/>
                <a:cs typeface="Cambria"/>
              </a:rPr>
              <a:t>interrupt </a:t>
            </a:r>
            <a:r>
              <a:rPr sz="1200" spc="65" dirty="0">
                <a:latin typeface="Cambria"/>
                <a:cs typeface="Cambria"/>
              </a:rPr>
              <a:t>is </a:t>
            </a:r>
            <a:r>
              <a:rPr sz="1200" spc="55" dirty="0">
                <a:latin typeface="Cambria"/>
                <a:cs typeface="Cambria"/>
              </a:rPr>
              <a:t>recognized only </a:t>
            </a:r>
            <a:r>
              <a:rPr sz="1200" spc="20" dirty="0">
                <a:latin typeface="Cambria"/>
                <a:cs typeface="Cambria"/>
              </a:rPr>
              <a:t>if  </a:t>
            </a:r>
            <a:r>
              <a:rPr sz="1200" spc="60" dirty="0">
                <a:latin typeface="Cambria"/>
                <a:cs typeface="Cambria"/>
              </a:rPr>
              <a:t>its </a:t>
            </a:r>
            <a:r>
              <a:rPr sz="1200" spc="65" dirty="0">
                <a:latin typeface="Cambria"/>
                <a:cs typeface="Cambria"/>
              </a:rPr>
              <a:t>corresponding </a:t>
            </a:r>
            <a:r>
              <a:rPr sz="1200" spc="114" dirty="0">
                <a:latin typeface="Cambria"/>
                <a:cs typeface="Cambria"/>
              </a:rPr>
              <a:t>mask </a:t>
            </a:r>
            <a:r>
              <a:rPr sz="1200" spc="50" dirty="0">
                <a:latin typeface="Cambria"/>
                <a:cs typeface="Cambria"/>
              </a:rPr>
              <a:t>bit  </a:t>
            </a:r>
            <a:r>
              <a:rPr sz="1200" spc="65" dirty="0">
                <a:latin typeface="Cambria"/>
                <a:cs typeface="Cambria"/>
              </a:rPr>
              <a:t>is 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set </a:t>
            </a:r>
            <a:r>
              <a:rPr sz="1200" spc="40" dirty="0">
                <a:latin typeface="Cambria"/>
                <a:cs typeface="Cambria"/>
              </a:rPr>
              <a:t>to </a:t>
            </a:r>
            <a:r>
              <a:rPr sz="1200" spc="75" dirty="0">
                <a:latin typeface="Cambria"/>
                <a:cs typeface="Cambria"/>
              </a:rPr>
              <a:t>1 </a:t>
            </a:r>
            <a:r>
              <a:rPr sz="1200" spc="60" dirty="0">
                <a:latin typeface="Cambria"/>
                <a:cs typeface="Cambria"/>
              </a:rPr>
              <a:t>by </a:t>
            </a:r>
            <a:r>
              <a:rPr sz="1200" spc="70" dirty="0">
                <a:latin typeface="Cambria"/>
                <a:cs typeface="Cambria"/>
              </a:rPr>
              <a:t>the program. </a:t>
            </a:r>
            <a:r>
              <a:rPr sz="1200" spc="60" dirty="0">
                <a:latin typeface="Cambria"/>
                <a:cs typeface="Cambria"/>
              </a:rPr>
              <a:t>The </a:t>
            </a:r>
            <a:r>
              <a:rPr sz="1200" spc="35" dirty="0">
                <a:latin typeface="Cambria"/>
                <a:cs typeface="Cambria"/>
              </a:rPr>
              <a:t>priority </a:t>
            </a:r>
            <a:r>
              <a:rPr sz="1200" spc="60" dirty="0">
                <a:latin typeface="Cambria"/>
                <a:cs typeface="Cambria"/>
              </a:rPr>
              <a:t>encoder generates </a:t>
            </a:r>
            <a:r>
              <a:rPr sz="1200" spc="30" dirty="0">
                <a:latin typeface="Cambria"/>
                <a:cs typeface="Cambria"/>
              </a:rPr>
              <a:t>two </a:t>
            </a:r>
            <a:r>
              <a:rPr sz="1200" spc="70" dirty="0">
                <a:latin typeface="Cambria"/>
                <a:cs typeface="Cambria"/>
              </a:rPr>
              <a:t>bits </a:t>
            </a:r>
            <a:r>
              <a:rPr sz="1200" spc="25" dirty="0">
                <a:latin typeface="Cambria"/>
                <a:cs typeface="Cambria"/>
              </a:rPr>
              <a:t>of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45" dirty="0">
                <a:latin typeface="Cambria"/>
                <a:cs typeface="Cambria"/>
              </a:rPr>
              <a:t>vector </a:t>
            </a:r>
            <a:r>
              <a:rPr sz="1200" spc="5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address,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which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transferred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40" dirty="0">
                <a:latin typeface="Cambria"/>
                <a:cs typeface="Cambria"/>
              </a:rPr>
              <a:t>CPU.</a:t>
            </a:r>
            <a:endParaRPr sz="1200">
              <a:latin typeface="Cambria"/>
              <a:cs typeface="Cambria"/>
            </a:endParaRPr>
          </a:p>
          <a:p>
            <a:pPr marL="697865" marR="5080" lvl="1" indent="-228600">
              <a:lnSpc>
                <a:spcPts val="1410"/>
              </a:lnSpc>
              <a:spcBef>
                <a:spcPts val="90"/>
              </a:spcBef>
              <a:buFont typeface="Symbol"/>
              <a:buChar char=""/>
              <a:tabLst>
                <a:tab pos="697865" algn="l"/>
                <a:tab pos="698500" algn="l"/>
              </a:tabLst>
            </a:pPr>
            <a:r>
              <a:rPr sz="1200" spc="60" dirty="0">
                <a:latin typeface="Cambria"/>
                <a:cs typeface="Cambria"/>
              </a:rPr>
              <a:t>Another</a:t>
            </a:r>
            <a:r>
              <a:rPr sz="1200" spc="17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output</a:t>
            </a:r>
            <a:r>
              <a:rPr sz="1200" spc="175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from</a:t>
            </a:r>
            <a:r>
              <a:rPr sz="1200" spc="18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7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encoder</a:t>
            </a:r>
            <a:r>
              <a:rPr sz="1200" spc="17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sets</a:t>
            </a:r>
            <a:r>
              <a:rPr sz="1200" spc="175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an</a:t>
            </a:r>
            <a:r>
              <a:rPr sz="1200" spc="18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interrupt</a:t>
            </a:r>
            <a:r>
              <a:rPr sz="1200" spc="175" dirty="0">
                <a:latin typeface="Cambria"/>
                <a:cs typeface="Cambria"/>
              </a:rPr>
              <a:t> </a:t>
            </a:r>
            <a:r>
              <a:rPr sz="1200" spc="95" dirty="0">
                <a:latin typeface="Cambria"/>
                <a:cs typeface="Cambria"/>
              </a:rPr>
              <a:t>status</a:t>
            </a:r>
            <a:r>
              <a:rPr sz="1200" spc="175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flip-flop</a:t>
            </a:r>
            <a:r>
              <a:rPr sz="1200" spc="17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IST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when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an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interrupt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that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not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95" dirty="0">
                <a:latin typeface="Cambria"/>
                <a:cs typeface="Cambria"/>
              </a:rPr>
              <a:t>masked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occurs.</a:t>
            </a:r>
            <a:endParaRPr sz="1200">
              <a:latin typeface="Cambria"/>
              <a:cs typeface="Cambria"/>
            </a:endParaRPr>
          </a:p>
          <a:p>
            <a:pPr marL="697865" marR="8890" lvl="1" indent="-228600">
              <a:lnSpc>
                <a:spcPts val="1400"/>
              </a:lnSpc>
              <a:spcBef>
                <a:spcPts val="80"/>
              </a:spcBef>
              <a:buFont typeface="Symbol"/>
              <a:buChar char=""/>
              <a:tabLst>
                <a:tab pos="697865" algn="l"/>
                <a:tab pos="698500" algn="l"/>
              </a:tabLst>
            </a:pPr>
            <a:r>
              <a:rPr sz="1200" spc="60" dirty="0">
                <a:latin typeface="Cambria"/>
                <a:cs typeface="Cambria"/>
              </a:rPr>
              <a:t>The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interrupt</a:t>
            </a:r>
            <a:r>
              <a:rPr sz="1200" spc="13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enable</a:t>
            </a:r>
            <a:r>
              <a:rPr sz="1200" spc="135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flip-flop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IEN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can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be</a:t>
            </a:r>
            <a:r>
              <a:rPr sz="1200" spc="13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set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30" dirty="0">
                <a:latin typeface="Cambria"/>
                <a:cs typeface="Cambria"/>
              </a:rPr>
              <a:t>or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cleared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by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3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program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35" dirty="0">
                <a:latin typeface="Cambria"/>
                <a:cs typeface="Cambria"/>
              </a:rPr>
              <a:t>provide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an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35" dirty="0">
                <a:latin typeface="Cambria"/>
                <a:cs typeface="Cambria"/>
              </a:rPr>
              <a:t>overall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control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over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interrupt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system.</a:t>
            </a:r>
            <a:endParaRPr sz="1200">
              <a:latin typeface="Cambria"/>
              <a:cs typeface="Cambria"/>
            </a:endParaRPr>
          </a:p>
          <a:p>
            <a:pPr marL="697865" marR="9525" lvl="1" indent="-228600">
              <a:lnSpc>
                <a:spcPts val="1400"/>
              </a:lnSpc>
              <a:spcBef>
                <a:spcPts val="95"/>
              </a:spcBef>
              <a:buFont typeface="Symbol"/>
              <a:buChar char=""/>
              <a:tabLst>
                <a:tab pos="697865" algn="l"/>
                <a:tab pos="698500" algn="l"/>
              </a:tabLst>
            </a:pPr>
            <a:r>
              <a:rPr sz="1200" spc="60" dirty="0">
                <a:latin typeface="Cambria"/>
                <a:cs typeface="Cambria"/>
              </a:rPr>
              <a:t>The</a:t>
            </a:r>
            <a:r>
              <a:rPr sz="1200" spc="175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outputs</a:t>
            </a:r>
            <a:r>
              <a:rPr sz="1200" spc="145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215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IST</a:t>
            </a:r>
            <a:r>
              <a:rPr sz="1200" spc="15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ANDed</a:t>
            </a:r>
            <a:r>
              <a:rPr sz="1200" spc="15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with</a:t>
            </a:r>
            <a:r>
              <a:rPr sz="1200" spc="18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IEN</a:t>
            </a:r>
            <a:r>
              <a:rPr sz="1200" spc="155" dirty="0">
                <a:latin typeface="Cambria"/>
                <a:cs typeface="Cambria"/>
              </a:rPr>
              <a:t> </a:t>
            </a:r>
            <a:r>
              <a:rPr sz="1200" spc="35" dirty="0">
                <a:latin typeface="Cambria"/>
                <a:cs typeface="Cambria"/>
              </a:rPr>
              <a:t>provide</a:t>
            </a:r>
            <a:r>
              <a:rPr sz="1200" spc="195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common </a:t>
            </a:r>
            <a:r>
              <a:rPr sz="1200" spc="14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interrupt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signal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for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40" dirty="0">
                <a:latin typeface="Cambria"/>
                <a:cs typeface="Cambria"/>
              </a:rPr>
              <a:t>CPU.</a:t>
            </a:r>
            <a:endParaRPr sz="1200">
              <a:latin typeface="Cambria"/>
              <a:cs typeface="Cambria"/>
            </a:endParaRPr>
          </a:p>
          <a:p>
            <a:pPr marL="697865" marR="7620" lvl="1" indent="-228600" algn="just">
              <a:lnSpc>
                <a:spcPct val="97900"/>
              </a:lnSpc>
              <a:spcBef>
                <a:spcPts val="40"/>
              </a:spcBef>
              <a:buFont typeface="Symbol"/>
              <a:buChar char=""/>
              <a:tabLst>
                <a:tab pos="698500" algn="l"/>
              </a:tabLst>
            </a:pPr>
            <a:r>
              <a:rPr sz="1200" spc="60" dirty="0">
                <a:latin typeface="Cambria"/>
                <a:cs typeface="Cambria"/>
              </a:rPr>
              <a:t>The interrupt </a:t>
            </a:r>
            <a:r>
              <a:rPr sz="1200" spc="65" dirty="0">
                <a:latin typeface="Cambria"/>
                <a:cs typeface="Cambria"/>
              </a:rPr>
              <a:t>acknowledge </a:t>
            </a:r>
            <a:r>
              <a:rPr sz="1200" spc="80" dirty="0">
                <a:latin typeface="Cambria"/>
                <a:cs typeface="Cambria"/>
              </a:rPr>
              <a:t>INTACK </a:t>
            </a:r>
            <a:r>
              <a:rPr sz="1200" spc="75" dirty="0">
                <a:latin typeface="Cambria"/>
                <a:cs typeface="Cambria"/>
              </a:rPr>
              <a:t>signal </a:t>
            </a:r>
            <a:r>
              <a:rPr sz="1200" spc="50" dirty="0">
                <a:latin typeface="Cambria"/>
                <a:cs typeface="Cambria"/>
              </a:rPr>
              <a:t>from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140" dirty="0">
                <a:latin typeface="Cambria"/>
                <a:cs typeface="Cambria"/>
              </a:rPr>
              <a:t>CPU </a:t>
            </a:r>
            <a:r>
              <a:rPr sz="1200" spc="75" dirty="0">
                <a:latin typeface="Cambria"/>
                <a:cs typeface="Cambria"/>
              </a:rPr>
              <a:t>enables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bus </a:t>
            </a:r>
            <a:r>
              <a:rPr sz="1200" spc="60" dirty="0">
                <a:latin typeface="Cambria"/>
                <a:cs typeface="Cambria"/>
              </a:rPr>
              <a:t>buffers </a:t>
            </a:r>
            <a:r>
              <a:rPr sz="1200" spc="70" dirty="0">
                <a:latin typeface="Cambria"/>
                <a:cs typeface="Cambria"/>
              </a:rPr>
              <a:t>in the </a:t>
            </a:r>
            <a:r>
              <a:rPr sz="1200" spc="80" dirty="0">
                <a:latin typeface="Cambria"/>
                <a:cs typeface="Cambria"/>
              </a:rPr>
              <a:t>output </a:t>
            </a:r>
            <a:r>
              <a:rPr sz="1200" spc="45" dirty="0">
                <a:latin typeface="Cambria"/>
                <a:cs typeface="Cambria"/>
              </a:rPr>
              <a:t>register </a:t>
            </a:r>
            <a:r>
              <a:rPr sz="1200" spc="100" dirty="0">
                <a:latin typeface="Cambria"/>
                <a:cs typeface="Cambria"/>
              </a:rPr>
              <a:t>and </a:t>
            </a:r>
            <a:r>
              <a:rPr sz="1200" spc="110" dirty="0">
                <a:latin typeface="Cambria"/>
                <a:cs typeface="Cambria"/>
              </a:rPr>
              <a:t>a </a:t>
            </a:r>
            <a:r>
              <a:rPr sz="1200" spc="40" dirty="0">
                <a:latin typeface="Cambria"/>
                <a:cs typeface="Cambria"/>
              </a:rPr>
              <a:t>vector </a:t>
            </a:r>
            <a:r>
              <a:rPr sz="1200" spc="70" dirty="0">
                <a:latin typeface="Cambria"/>
                <a:cs typeface="Cambria"/>
              </a:rPr>
              <a:t>address </a:t>
            </a:r>
            <a:r>
              <a:rPr sz="1200" spc="110" dirty="0">
                <a:latin typeface="Cambria"/>
                <a:cs typeface="Cambria"/>
              </a:rPr>
              <a:t>VAD </a:t>
            </a:r>
            <a:r>
              <a:rPr sz="1200" spc="65" dirty="0">
                <a:latin typeface="Cambria"/>
                <a:cs typeface="Cambria"/>
              </a:rPr>
              <a:t>is placed 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into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data</a:t>
            </a:r>
            <a:r>
              <a:rPr sz="1200" spc="114" dirty="0">
                <a:latin typeface="Cambria"/>
                <a:cs typeface="Cambria"/>
              </a:rPr>
              <a:t> bus.</a:t>
            </a:r>
            <a:endParaRPr sz="1200">
              <a:latin typeface="Cambria"/>
              <a:cs typeface="Cambria"/>
            </a:endParaRPr>
          </a:p>
          <a:p>
            <a:pPr marL="12700" marR="7620" algn="just">
              <a:lnSpc>
                <a:spcPts val="1400"/>
              </a:lnSpc>
              <a:spcBef>
                <a:spcPts val="45"/>
              </a:spcBef>
            </a:pPr>
            <a:r>
              <a:rPr sz="1200" spc="60" dirty="0">
                <a:latin typeface="Cambria"/>
                <a:cs typeface="Cambria"/>
              </a:rPr>
              <a:t>The </a:t>
            </a:r>
            <a:r>
              <a:rPr sz="1200" spc="35" dirty="0">
                <a:latin typeface="Cambria"/>
                <a:cs typeface="Cambria"/>
              </a:rPr>
              <a:t>priority</a:t>
            </a:r>
            <a:r>
              <a:rPr sz="1200" spc="4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encoder </a:t>
            </a:r>
            <a:r>
              <a:rPr sz="1200" spc="65" dirty="0">
                <a:latin typeface="Cambria"/>
                <a:cs typeface="Cambria"/>
              </a:rPr>
              <a:t>is </a:t>
            </a:r>
            <a:r>
              <a:rPr sz="1200" spc="110" dirty="0">
                <a:latin typeface="Cambria"/>
                <a:cs typeface="Cambria"/>
              </a:rPr>
              <a:t>a </a:t>
            </a:r>
            <a:r>
              <a:rPr sz="1200" spc="65" dirty="0">
                <a:latin typeface="Cambria"/>
                <a:cs typeface="Cambria"/>
              </a:rPr>
              <a:t>circuit </a:t>
            </a:r>
            <a:r>
              <a:rPr sz="1200" spc="85" dirty="0">
                <a:latin typeface="Cambria"/>
                <a:cs typeface="Cambria"/>
              </a:rPr>
              <a:t>that </a:t>
            </a:r>
            <a:r>
              <a:rPr sz="1200" spc="75" dirty="0">
                <a:latin typeface="Cambria"/>
                <a:cs typeface="Cambria"/>
              </a:rPr>
              <a:t>implements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35" dirty="0">
                <a:latin typeface="Cambria"/>
                <a:cs typeface="Cambria"/>
              </a:rPr>
              <a:t>priority  </a:t>
            </a:r>
            <a:r>
              <a:rPr sz="1200" spc="80" dirty="0">
                <a:latin typeface="Cambria"/>
                <a:cs typeface="Cambria"/>
              </a:rPr>
              <a:t>function</a:t>
            </a:r>
            <a:r>
              <a:rPr sz="1200" spc="80" dirty="0">
                <a:solidFill>
                  <a:srgbClr val="C00000"/>
                </a:solidFill>
                <a:latin typeface="Cambria"/>
                <a:cs typeface="Cambria"/>
              </a:rPr>
              <a:t>. </a:t>
            </a:r>
            <a:r>
              <a:rPr sz="1200" spc="60" dirty="0">
                <a:solidFill>
                  <a:srgbClr val="C00000"/>
                </a:solidFill>
                <a:latin typeface="Cambria"/>
                <a:cs typeface="Cambria"/>
              </a:rPr>
              <a:t>The </a:t>
            </a:r>
            <a:r>
              <a:rPr sz="1200" spc="45" dirty="0">
                <a:solidFill>
                  <a:srgbClr val="C00000"/>
                </a:solidFill>
                <a:latin typeface="Cambria"/>
                <a:cs typeface="Cambria"/>
              </a:rPr>
              <a:t>logic </a:t>
            </a:r>
            <a:r>
              <a:rPr sz="1200" spc="5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25" dirty="0">
                <a:solidFill>
                  <a:srgbClr val="C00000"/>
                </a:solidFill>
                <a:latin typeface="Cambria"/>
                <a:cs typeface="Cambria"/>
              </a:rPr>
              <a:t>of</a:t>
            </a:r>
            <a:r>
              <a:rPr sz="1200" spc="29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the</a:t>
            </a:r>
            <a:r>
              <a:rPr sz="1200" spc="30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35" dirty="0">
                <a:solidFill>
                  <a:srgbClr val="C00000"/>
                </a:solidFill>
                <a:latin typeface="Cambria"/>
                <a:cs typeface="Cambria"/>
              </a:rPr>
              <a:t>priority</a:t>
            </a:r>
            <a:r>
              <a:rPr sz="1200" spc="29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60" dirty="0">
                <a:solidFill>
                  <a:srgbClr val="C00000"/>
                </a:solidFill>
                <a:latin typeface="Cambria"/>
                <a:cs typeface="Cambria"/>
              </a:rPr>
              <a:t>encoder</a:t>
            </a:r>
            <a:r>
              <a:rPr sz="1200" spc="30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65" dirty="0">
                <a:solidFill>
                  <a:srgbClr val="C00000"/>
                </a:solidFill>
                <a:latin typeface="Cambria"/>
                <a:cs typeface="Cambria"/>
              </a:rPr>
              <a:t>is</a:t>
            </a:r>
            <a:r>
              <a:rPr sz="1200" spc="29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120" dirty="0">
                <a:solidFill>
                  <a:srgbClr val="C00000"/>
                </a:solidFill>
                <a:latin typeface="Cambria"/>
                <a:cs typeface="Cambria"/>
              </a:rPr>
              <a:t>such</a:t>
            </a:r>
            <a:r>
              <a:rPr sz="1200" spc="30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85" dirty="0">
                <a:solidFill>
                  <a:srgbClr val="C00000"/>
                </a:solidFill>
                <a:latin typeface="Cambria"/>
                <a:cs typeface="Cambria"/>
              </a:rPr>
              <a:t>that</a:t>
            </a:r>
            <a:r>
              <a:rPr sz="1200" spc="29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20" dirty="0">
                <a:solidFill>
                  <a:srgbClr val="C00000"/>
                </a:solidFill>
                <a:latin typeface="Cambria"/>
                <a:cs typeface="Cambria"/>
              </a:rPr>
              <a:t>if</a:t>
            </a:r>
            <a:r>
              <a:rPr sz="1200" spc="3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30" dirty="0">
                <a:solidFill>
                  <a:srgbClr val="C00000"/>
                </a:solidFill>
                <a:latin typeface="Cambria"/>
                <a:cs typeface="Cambria"/>
              </a:rPr>
              <a:t>two</a:t>
            </a:r>
            <a:r>
              <a:rPr sz="1200" spc="30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30" dirty="0">
                <a:solidFill>
                  <a:srgbClr val="C00000"/>
                </a:solidFill>
                <a:latin typeface="Cambria"/>
                <a:cs typeface="Cambria"/>
              </a:rPr>
              <a:t>or</a:t>
            </a:r>
            <a:r>
              <a:rPr sz="1200" spc="29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55" dirty="0">
                <a:solidFill>
                  <a:srgbClr val="C00000"/>
                </a:solidFill>
                <a:latin typeface="Cambria"/>
                <a:cs typeface="Cambria"/>
              </a:rPr>
              <a:t>more</a:t>
            </a:r>
            <a:r>
              <a:rPr sz="1200" spc="30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85" dirty="0">
                <a:solidFill>
                  <a:srgbClr val="C00000"/>
                </a:solidFill>
                <a:latin typeface="Cambria"/>
                <a:cs typeface="Cambria"/>
              </a:rPr>
              <a:t>inputs</a:t>
            </a:r>
            <a:r>
              <a:rPr sz="1200" spc="31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35" dirty="0">
                <a:solidFill>
                  <a:srgbClr val="C00000"/>
                </a:solidFill>
                <a:latin typeface="Cambria"/>
                <a:cs typeface="Cambria"/>
              </a:rPr>
              <a:t>arrive</a:t>
            </a:r>
            <a:r>
              <a:rPr sz="1200" spc="30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75" dirty="0">
                <a:solidFill>
                  <a:srgbClr val="C00000"/>
                </a:solidFill>
                <a:latin typeface="Cambria"/>
                <a:cs typeface="Cambria"/>
              </a:rPr>
              <a:t>at</a:t>
            </a:r>
            <a:r>
              <a:rPr sz="1200" spc="29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the</a:t>
            </a:r>
            <a:r>
              <a:rPr sz="1200" spc="30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95" dirty="0">
                <a:solidFill>
                  <a:srgbClr val="C00000"/>
                </a:solidFill>
                <a:latin typeface="Cambria"/>
                <a:cs typeface="Cambria"/>
              </a:rPr>
              <a:t>same</a:t>
            </a:r>
            <a:endParaRPr sz="1200">
              <a:latin typeface="Cambria"/>
              <a:cs typeface="Cambria"/>
            </a:endParaRPr>
          </a:p>
          <a:p>
            <a:pPr marL="12700" algn="just">
              <a:lnSpc>
                <a:spcPts val="1380"/>
              </a:lnSpc>
            </a:pPr>
            <a:r>
              <a:rPr sz="1200" spc="75" dirty="0">
                <a:solidFill>
                  <a:srgbClr val="C00000"/>
                </a:solidFill>
                <a:latin typeface="Cambria"/>
                <a:cs typeface="Cambria"/>
              </a:rPr>
              <a:t>time,</a:t>
            </a:r>
            <a:r>
              <a:rPr sz="1200" spc="12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the</a:t>
            </a:r>
            <a:r>
              <a:rPr sz="1200" spc="12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85" dirty="0">
                <a:solidFill>
                  <a:srgbClr val="C00000"/>
                </a:solidFill>
                <a:latin typeface="Cambria"/>
                <a:cs typeface="Cambria"/>
              </a:rPr>
              <a:t>input</a:t>
            </a:r>
            <a:r>
              <a:rPr sz="1200" spc="12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having</a:t>
            </a:r>
            <a:r>
              <a:rPr sz="1200" spc="114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the</a:t>
            </a:r>
            <a:r>
              <a:rPr sz="1200" spc="114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highest</a:t>
            </a:r>
            <a:r>
              <a:rPr sz="1200" spc="114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35" dirty="0">
                <a:solidFill>
                  <a:srgbClr val="C00000"/>
                </a:solidFill>
                <a:latin typeface="Cambria"/>
                <a:cs typeface="Cambria"/>
              </a:rPr>
              <a:t>priority</a:t>
            </a:r>
            <a:r>
              <a:rPr sz="1200" spc="114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25" dirty="0">
                <a:solidFill>
                  <a:srgbClr val="C00000"/>
                </a:solidFill>
                <a:latin typeface="Cambria"/>
                <a:cs typeface="Cambria"/>
              </a:rPr>
              <a:t>will</a:t>
            </a:r>
            <a:r>
              <a:rPr sz="1200" spc="12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75" dirty="0">
                <a:solidFill>
                  <a:srgbClr val="C00000"/>
                </a:solidFill>
                <a:latin typeface="Cambria"/>
                <a:cs typeface="Cambria"/>
              </a:rPr>
              <a:t>take</a:t>
            </a:r>
            <a:r>
              <a:rPr sz="1200" spc="12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65" dirty="0">
                <a:solidFill>
                  <a:srgbClr val="C00000"/>
                </a:solidFill>
                <a:latin typeface="Cambria"/>
                <a:cs typeface="Cambria"/>
              </a:rPr>
              <a:t>precedence.</a:t>
            </a:r>
            <a:endParaRPr sz="1200">
              <a:latin typeface="Cambria"/>
              <a:cs typeface="Cambri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38739" y="342900"/>
            <a:ext cx="5380722" cy="406450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0</TotalTime>
  <Words>915</Words>
  <Application>Microsoft Office PowerPoint</Application>
  <PresentationFormat>Custom</PresentationFormat>
  <Paragraphs>57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2" baseType="lpstr">
      <vt:lpstr>Arial</vt:lpstr>
      <vt:lpstr>Cambria</vt:lpstr>
      <vt:lpstr>Century Gothic</vt:lpstr>
      <vt:lpstr>Courier New</vt:lpstr>
      <vt:lpstr>Symbol</vt:lpstr>
      <vt:lpstr>Times New Roman</vt:lpstr>
      <vt:lpstr>Wingdings</vt:lpstr>
      <vt:lpstr>Wingdings 3</vt:lpstr>
      <vt:lpstr>Wisp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ADEVEN</dc:creator>
  <cp:lastModifiedBy>hp</cp:lastModifiedBy>
  <cp:revision>1</cp:revision>
  <dcterms:created xsi:type="dcterms:W3CDTF">2022-07-26T08:37:47Z</dcterms:created>
  <dcterms:modified xsi:type="dcterms:W3CDTF">2022-07-26T08:38:24Z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2022-03-01T00:00:00Z</vt:filetime>
  </property>
  <property fmtid="{D5CDD505-2E9C-101B-9397-08002B2CF9AE}" pid="3" name="Creator">
    <vt:lpwstr>Microsoft® Office Word 2007</vt:lpwstr>
  </property>
  <property fmtid="{D5CDD505-2E9C-101B-9397-08002B2CF9AE}" pid="4" name="LastSaved">
    <vt:filetime>2022-07-26T00:00:00Z</vt:filetime>
  </property>
</Properties>
</file>